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7"/>
  </p:notesMasterIdLst>
  <p:sldIdLst>
    <p:sldId id="272" r:id="rId2"/>
    <p:sldId id="287" r:id="rId3"/>
    <p:sldId id="288" r:id="rId4"/>
    <p:sldId id="273" r:id="rId5"/>
    <p:sldId id="274" r:id="rId6"/>
    <p:sldId id="257" r:id="rId7"/>
    <p:sldId id="289" r:id="rId8"/>
    <p:sldId id="290" r:id="rId9"/>
    <p:sldId id="301" r:id="rId10"/>
    <p:sldId id="300" r:id="rId11"/>
    <p:sldId id="332" r:id="rId12"/>
    <p:sldId id="258" r:id="rId13"/>
    <p:sldId id="303" r:id="rId14"/>
    <p:sldId id="293" r:id="rId15"/>
    <p:sldId id="304" r:id="rId16"/>
    <p:sldId id="305" r:id="rId17"/>
    <p:sldId id="295" r:id="rId18"/>
    <p:sldId id="306" r:id="rId19"/>
    <p:sldId id="307" r:id="rId20"/>
    <p:sldId id="308" r:id="rId21"/>
    <p:sldId id="315" r:id="rId22"/>
    <p:sldId id="317" r:id="rId23"/>
    <p:sldId id="298" r:id="rId24"/>
    <p:sldId id="270" r:id="rId25"/>
    <p:sldId id="261" r:id="rId26"/>
    <p:sldId id="296" r:id="rId27"/>
    <p:sldId id="310" r:id="rId28"/>
    <p:sldId id="309" r:id="rId29"/>
    <p:sldId id="311" r:id="rId30"/>
    <p:sldId id="312" r:id="rId31"/>
    <p:sldId id="318" r:id="rId32"/>
    <p:sldId id="319" r:id="rId33"/>
    <p:sldId id="320" r:id="rId34"/>
    <p:sldId id="321" r:id="rId35"/>
    <p:sldId id="322" r:id="rId36"/>
    <p:sldId id="327" r:id="rId37"/>
    <p:sldId id="329" r:id="rId38"/>
    <p:sldId id="333" r:id="rId39"/>
    <p:sldId id="331" r:id="rId40"/>
    <p:sldId id="325" r:id="rId41"/>
    <p:sldId id="326" r:id="rId42"/>
    <p:sldId id="328" r:id="rId43"/>
    <p:sldId id="334" r:id="rId44"/>
    <p:sldId id="297" r:id="rId45"/>
    <p:sldId id="323" r:id="rId46"/>
    <p:sldId id="271" r:id="rId47"/>
    <p:sldId id="339" r:id="rId48"/>
    <p:sldId id="262" r:id="rId49"/>
    <p:sldId id="277" r:id="rId50"/>
    <p:sldId id="286" r:id="rId51"/>
    <p:sldId id="282" r:id="rId52"/>
    <p:sldId id="336" r:id="rId53"/>
    <p:sldId id="337" r:id="rId54"/>
    <p:sldId id="283" r:id="rId55"/>
    <p:sldId id="335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A28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46" autoAdjust="0"/>
  </p:normalViewPr>
  <p:slideViewPr>
    <p:cSldViewPr>
      <p:cViewPr varScale="1">
        <p:scale>
          <a:sx n="112" d="100"/>
          <a:sy n="112" d="100"/>
        </p:scale>
        <p:origin x="14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56446-B9D2-4BEE-8046-9AD3F435B11A}" type="datetimeFigureOut">
              <a:rPr lang="uk-UA" smtClean="0"/>
              <a:pPr/>
              <a:t>25.01.2024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F56C6-DC8D-46E4-843A-C7DAF7E78DE0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F56C6-DC8D-46E4-843A-C7DAF7E78DE0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F56C6-DC8D-46E4-843A-C7DAF7E78DE0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25.01.2024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ircl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ukrainianpeople.us/wp-content/uploads/2018/02/ab5c8674b61bbea882a0db10515c6944-ethnic-folk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149080"/>
            <a:ext cx="7498080" cy="2160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accent3">
                    <a:lumMod val="75000"/>
                  </a:schemeClr>
                </a:solidFill>
              </a:rPr>
              <a:t>ПОРТФОЛІО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sz="3100" b="1" dirty="0">
                <a:solidFill>
                  <a:schemeClr val="accent3">
                    <a:lumMod val="75000"/>
                  </a:schemeClr>
                </a:solidFill>
              </a:rPr>
              <a:t>викладача спецдисциплін</a:t>
            </a:r>
            <a:br>
              <a:rPr lang="uk-UA" sz="31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sz="3100" b="1" dirty="0" err="1">
                <a:solidFill>
                  <a:schemeClr val="accent3">
                    <a:lumMod val="75000"/>
                  </a:schemeClr>
                </a:solidFill>
              </a:rPr>
              <a:t>Рогатинського</a:t>
            </a:r>
            <a:r>
              <a:rPr lang="uk-UA" sz="3100" b="1" dirty="0">
                <a:solidFill>
                  <a:schemeClr val="accent3">
                    <a:lumMod val="75000"/>
                  </a:schemeClr>
                </a:solidFill>
              </a:rPr>
              <a:t> аграрного фахового коледжу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5920" y="4293096"/>
            <a:ext cx="7498080" cy="1728192"/>
          </a:xfrm>
        </p:spPr>
        <p:txBody>
          <a:bodyPr>
            <a:normAutofit fontScale="70000" lnSpcReduction="20000"/>
          </a:bodyPr>
          <a:lstStyle/>
          <a:p>
            <a:endParaRPr lang="uk-UA" dirty="0"/>
          </a:p>
          <a:p>
            <a:pPr algn="ctr">
              <a:buNone/>
            </a:pPr>
            <a:endParaRPr lang="uk-UA" b="1" dirty="0">
              <a:solidFill>
                <a:schemeClr val="accent3">
                  <a:lumMod val="75000"/>
                </a:schemeClr>
              </a:solidFill>
              <a:latin typeface="Constantia" pitchFamily="18" charset="0"/>
            </a:endParaRPr>
          </a:p>
          <a:p>
            <a:pPr algn="ctr">
              <a:buNone/>
            </a:pPr>
            <a:r>
              <a:rPr lang="uk-UA" sz="6300" b="1" dirty="0">
                <a:solidFill>
                  <a:srgbClr val="0070C0"/>
                </a:solidFill>
                <a:latin typeface="Constantia" pitchFamily="18" charset="0"/>
              </a:rPr>
              <a:t>Майки Галини Іванівни</a:t>
            </a:r>
          </a:p>
        </p:txBody>
      </p:sp>
      <p:pic>
        <p:nvPicPr>
          <p:cNvPr id="7" name="Picture 2" descr="C:\Users\Admin\Downloads\FB_IMG_1678611640522.jpg"/>
          <p:cNvPicPr>
            <a:picLocks noChangeAspect="1" noChangeArrowheads="1"/>
          </p:cNvPicPr>
          <p:nvPr/>
        </p:nvPicPr>
        <p:blipFill>
          <a:blip r:embed="rId3" cstate="print"/>
          <a:srcRect l="9173" r="3678"/>
          <a:stretch>
            <a:fillRect/>
          </a:stretch>
        </p:blipFill>
        <p:spPr bwMode="auto">
          <a:xfrm>
            <a:off x="1259631" y="476672"/>
            <a:ext cx="2861811" cy="3283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Текст. Портфоліо учня учня (учениці) Краснолуцької філії Лановецької ЗОШ І  – ІІІ ст. №2. Класний керівник: Сидорук Людмила Василів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980728"/>
            <a:ext cx="4572000" cy="18859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0"/>
            <a:ext cx="413995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4032448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322606"/>
            <a:ext cx="3528392" cy="253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РЕЦЕНЗІЇ</a:t>
            </a:r>
            <a:br>
              <a:rPr lang="uk-UA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71601" y="1268760"/>
          <a:ext cx="8172399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5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5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800" b="1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Методичка</a:t>
                      </a:r>
                      <a:r>
                        <a:rPr kumimoji="0" lang="ru-RU" sz="2800" b="1" i="0" kern="12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800" b="1" i="0" kern="1200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2800" b="1" i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ормороздавачі</a:t>
                      </a:r>
                      <a:r>
                        <a:rPr kumimoji="0" lang="ru-RU" sz="2800" b="1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800" b="1" i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Проєкт</a:t>
                      </a:r>
                      <a:r>
                        <a:rPr kumimoji="0" lang="ru-RU" sz="2800" b="1" i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FABY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800" b="1" i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25.12.</a:t>
                      </a:r>
                    </a:p>
                    <a:p>
                      <a:r>
                        <a:rPr lang="uk-UA" sz="28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р.</a:t>
                      </a:r>
                      <a:endParaRPr lang="ru-RU" sz="2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5720">
                <a:tc>
                  <a:txBody>
                    <a:bodyPr/>
                    <a:lstStyle/>
                    <a:p>
                      <a:r>
                        <a:rPr lang="uk-UA" sz="2800" b="1" dirty="0" err="1">
                          <a:latin typeface="Times New Roman" pitchFamily="18" charset="0"/>
                          <a:cs typeface="Times New Roman" pitchFamily="18" charset="0"/>
                        </a:rPr>
                        <a:t>Лялька-мотанка</a:t>
                      </a:r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. Пошукова робота.</a:t>
                      </a:r>
                    </a:p>
                    <a:p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b="1" dirty="0">
                          <a:latin typeface="Times New Roman" pitchFamily="18" charset="0"/>
                          <a:cs typeface="Times New Roman" pitchFamily="18" charset="0"/>
                        </a:rPr>
                        <a:t>2020 р.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Рисунок 20" descr="ab5c8674b61bbea882a0db10515c6944--ethnic-fol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7954"/>
          <a:stretch>
            <a:fillRect/>
          </a:stretch>
        </p:blipFill>
        <p:spPr bwMode="auto">
          <a:xfrm>
            <a:off x="6372200" y="3068960"/>
            <a:ext cx="2328259" cy="1800200"/>
          </a:xfrm>
          <a:prstGeom prst="rect">
            <a:avLst/>
          </a:prstGeom>
          <a:noFill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 cstate="print"/>
          <a:srcRect r="9429"/>
          <a:stretch>
            <a:fillRect/>
          </a:stretch>
        </p:blipFill>
        <p:spPr bwMode="auto">
          <a:xfrm>
            <a:off x="5940152" y="1268760"/>
            <a:ext cx="323992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332656"/>
            <a:ext cx="55846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Участь у студентських конференціях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uk-UA" sz="3200" b="1" dirty="0">
                <a:solidFill>
                  <a:srgbClr val="C00000"/>
                </a:solidFill>
              </a:rPr>
              <a:t>та </a:t>
            </a:r>
            <a:r>
              <a:rPr lang="uk-UA" sz="3200" b="1" dirty="0" err="1">
                <a:solidFill>
                  <a:srgbClr val="C00000"/>
                </a:solidFill>
              </a:rPr>
              <a:t>онлайн-турнірі</a:t>
            </a:r>
            <a:endParaRPr lang="uk-UA" sz="32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35608" y="1988840"/>
            <a:ext cx="7498080" cy="4259560"/>
          </a:xfrm>
        </p:spPr>
        <p:txBody>
          <a:bodyPr>
            <a:normAutofit fontScale="85000" lnSpcReduction="20000"/>
          </a:bodyPr>
          <a:lstStyle/>
          <a:p>
            <a:r>
              <a:rPr lang="uk-UA" sz="2100" b="1" dirty="0">
                <a:solidFill>
                  <a:srgbClr val="7030A0"/>
                </a:solidFill>
              </a:rPr>
              <a:t>Підготовка та участь студентів </a:t>
            </a:r>
            <a:r>
              <a:rPr lang="uk-UA" sz="2100" b="1" dirty="0" err="1">
                <a:solidFill>
                  <a:srgbClr val="7030A0"/>
                </a:solidFill>
              </a:rPr>
              <a:t>Білінської</a:t>
            </a:r>
            <a:r>
              <a:rPr lang="uk-UA" sz="2100" b="1" dirty="0">
                <a:solidFill>
                  <a:srgbClr val="7030A0"/>
                </a:solidFill>
              </a:rPr>
              <a:t> Марії та </a:t>
            </a:r>
            <a:r>
              <a:rPr lang="uk-UA" sz="2100" b="1" dirty="0" err="1">
                <a:solidFill>
                  <a:srgbClr val="7030A0"/>
                </a:solidFill>
              </a:rPr>
              <a:t>Кічули</a:t>
            </a:r>
            <a:r>
              <a:rPr lang="uk-UA" sz="2100" b="1" dirty="0">
                <a:solidFill>
                  <a:srgbClr val="7030A0"/>
                </a:solidFill>
              </a:rPr>
              <a:t> Марії в конференції </a:t>
            </a:r>
            <a:r>
              <a:rPr lang="uk-UA" sz="2100" b="1" dirty="0" err="1">
                <a:solidFill>
                  <a:srgbClr val="7030A0"/>
                </a:solidFill>
              </a:rPr>
              <a:t>“Дні</a:t>
            </a:r>
            <a:r>
              <a:rPr lang="uk-UA" sz="2100" b="1" dirty="0">
                <a:solidFill>
                  <a:srgbClr val="7030A0"/>
                </a:solidFill>
              </a:rPr>
              <a:t> студентської культури у Львівському національному університеті ветеринарної </a:t>
            </a:r>
            <a:r>
              <a:rPr lang="uk-UA" sz="2100" b="1" dirty="0" err="1">
                <a:solidFill>
                  <a:srgbClr val="7030A0"/>
                </a:solidFill>
              </a:rPr>
              <a:t>медицинита</a:t>
            </a:r>
            <a:r>
              <a:rPr lang="uk-UA" sz="2100" b="1" dirty="0">
                <a:solidFill>
                  <a:srgbClr val="7030A0"/>
                </a:solidFill>
              </a:rPr>
              <a:t> </a:t>
            </a:r>
            <a:r>
              <a:rPr lang="uk-UA" sz="2100" b="1" dirty="0" err="1">
                <a:solidFill>
                  <a:srgbClr val="7030A0"/>
                </a:solidFill>
              </a:rPr>
              <a:t>біотехнолгії</a:t>
            </a:r>
            <a:r>
              <a:rPr lang="uk-UA" sz="2100" b="1" dirty="0">
                <a:solidFill>
                  <a:srgbClr val="7030A0"/>
                </a:solidFill>
              </a:rPr>
              <a:t> імені С.Г. </a:t>
            </a:r>
            <a:r>
              <a:rPr lang="uk-UA" sz="2100" b="1" dirty="0" err="1">
                <a:solidFill>
                  <a:srgbClr val="7030A0"/>
                </a:solidFill>
              </a:rPr>
              <a:t>Гжицького</a:t>
            </a:r>
            <a:r>
              <a:rPr lang="uk-UA" sz="2100" b="1" dirty="0">
                <a:solidFill>
                  <a:srgbClr val="7030A0"/>
                </a:solidFill>
              </a:rPr>
              <a:t> (Львів, 25-26 квітня 2018 р.).</a:t>
            </a:r>
          </a:p>
          <a:p>
            <a:pPr>
              <a:buNone/>
            </a:pPr>
            <a:r>
              <a:rPr lang="uk-UA" sz="2100" b="1" dirty="0">
                <a:solidFill>
                  <a:srgbClr val="7030A0"/>
                </a:solidFill>
              </a:rPr>
              <a:t>  Доповідь на тему:</a:t>
            </a:r>
            <a:r>
              <a:rPr lang="uk-UA" sz="2100" b="1" dirty="0" err="1">
                <a:solidFill>
                  <a:srgbClr val="7030A0"/>
                </a:solidFill>
              </a:rPr>
              <a:t>”Незамінні</a:t>
            </a:r>
            <a:r>
              <a:rPr lang="uk-UA" sz="2100" b="1" dirty="0">
                <a:solidFill>
                  <a:srgbClr val="7030A0"/>
                </a:solidFill>
              </a:rPr>
              <a:t> амінокислоти для продуктивної годівлі </a:t>
            </a:r>
            <a:r>
              <a:rPr lang="uk-UA" sz="2100" b="1" dirty="0" err="1">
                <a:solidFill>
                  <a:srgbClr val="7030A0"/>
                </a:solidFill>
              </a:rPr>
              <a:t>перепелів”</a:t>
            </a:r>
            <a:r>
              <a:rPr lang="uk-UA" sz="2100" b="1" dirty="0">
                <a:solidFill>
                  <a:srgbClr val="7030A0"/>
                </a:solidFill>
              </a:rPr>
              <a:t> </a:t>
            </a:r>
          </a:p>
          <a:p>
            <a:r>
              <a:rPr lang="uk-UA" sz="2100" b="1" dirty="0">
                <a:solidFill>
                  <a:srgbClr val="7030A0"/>
                </a:solidFill>
              </a:rPr>
              <a:t>Підготовка та участь  студентів </a:t>
            </a:r>
            <a:r>
              <a:rPr lang="uk-UA" sz="2100" b="1" dirty="0" err="1">
                <a:solidFill>
                  <a:srgbClr val="7030A0"/>
                </a:solidFill>
              </a:rPr>
              <a:t>студентів</a:t>
            </a:r>
            <a:r>
              <a:rPr lang="uk-UA" sz="2100" b="1" dirty="0">
                <a:solidFill>
                  <a:srgbClr val="7030A0"/>
                </a:solidFill>
              </a:rPr>
              <a:t>  Чубатої Василини та </a:t>
            </a:r>
            <a:r>
              <a:rPr lang="uk-UA" sz="2100" b="1" dirty="0" err="1">
                <a:solidFill>
                  <a:srgbClr val="7030A0"/>
                </a:solidFill>
              </a:rPr>
              <a:t>Плахотник</a:t>
            </a:r>
            <a:r>
              <a:rPr lang="uk-UA" sz="2100" b="1" dirty="0">
                <a:solidFill>
                  <a:srgbClr val="7030A0"/>
                </a:solidFill>
              </a:rPr>
              <a:t> Діани у конференції </a:t>
            </a:r>
            <a:r>
              <a:rPr lang="uk-UA" sz="2100" b="1" dirty="0" err="1">
                <a:solidFill>
                  <a:srgbClr val="7030A0"/>
                </a:solidFill>
              </a:rPr>
              <a:t>“Дні</a:t>
            </a:r>
            <a:r>
              <a:rPr lang="uk-UA" sz="2100" b="1" dirty="0">
                <a:solidFill>
                  <a:srgbClr val="7030A0"/>
                </a:solidFill>
              </a:rPr>
              <a:t> студентської культури у Львівському національному університеті ветеринарної </a:t>
            </a:r>
            <a:r>
              <a:rPr lang="uk-UA" sz="2100" b="1" dirty="0" err="1">
                <a:solidFill>
                  <a:srgbClr val="7030A0"/>
                </a:solidFill>
              </a:rPr>
              <a:t>медицинита</a:t>
            </a:r>
            <a:r>
              <a:rPr lang="uk-UA" sz="2100" b="1" dirty="0">
                <a:solidFill>
                  <a:srgbClr val="7030A0"/>
                </a:solidFill>
              </a:rPr>
              <a:t> </a:t>
            </a:r>
            <a:r>
              <a:rPr lang="uk-UA" sz="2100" b="1" dirty="0" err="1">
                <a:solidFill>
                  <a:srgbClr val="7030A0"/>
                </a:solidFill>
              </a:rPr>
              <a:t>біотехнолгії</a:t>
            </a:r>
            <a:r>
              <a:rPr lang="uk-UA" sz="2100" b="1" dirty="0">
                <a:solidFill>
                  <a:srgbClr val="7030A0"/>
                </a:solidFill>
              </a:rPr>
              <a:t> імені С.Г. </a:t>
            </a:r>
            <a:r>
              <a:rPr lang="uk-UA" sz="2100" b="1" dirty="0" err="1">
                <a:solidFill>
                  <a:srgbClr val="7030A0"/>
                </a:solidFill>
              </a:rPr>
              <a:t>Гжицького</a:t>
            </a:r>
            <a:r>
              <a:rPr lang="uk-UA" sz="2100" b="1" dirty="0">
                <a:solidFill>
                  <a:srgbClr val="7030A0"/>
                </a:solidFill>
              </a:rPr>
              <a:t> (Львів, 18-19 квітня 2019р.).</a:t>
            </a:r>
          </a:p>
          <a:p>
            <a:pPr>
              <a:buNone/>
            </a:pPr>
            <a:r>
              <a:rPr lang="uk-UA" sz="2100" b="1" dirty="0">
                <a:solidFill>
                  <a:srgbClr val="7030A0"/>
                </a:solidFill>
              </a:rPr>
              <a:t>Доповідь  на тему: </a:t>
            </a:r>
            <a:r>
              <a:rPr lang="uk-UA" sz="2100" b="1" dirty="0" err="1">
                <a:solidFill>
                  <a:srgbClr val="7030A0"/>
                </a:solidFill>
              </a:rPr>
              <a:t>“Нові</a:t>
            </a:r>
            <a:r>
              <a:rPr lang="uk-UA" sz="2100" b="1" dirty="0">
                <a:solidFill>
                  <a:srgbClr val="7030A0"/>
                </a:solidFill>
              </a:rPr>
              <a:t> тенденції годівлі телят  у фермерському господарстві </a:t>
            </a:r>
            <a:r>
              <a:rPr lang="uk-UA" sz="2100" b="1" dirty="0" err="1">
                <a:solidFill>
                  <a:srgbClr val="7030A0"/>
                </a:solidFill>
              </a:rPr>
              <a:t>“Персей-Агро”</a:t>
            </a:r>
            <a:r>
              <a:rPr lang="uk-UA" sz="2100" b="1" dirty="0">
                <a:solidFill>
                  <a:srgbClr val="7030A0"/>
                </a:solidFill>
              </a:rPr>
              <a:t> села </a:t>
            </a:r>
            <a:r>
              <a:rPr lang="uk-UA" sz="2100" b="1" dirty="0" err="1">
                <a:solidFill>
                  <a:srgbClr val="7030A0"/>
                </a:solidFill>
              </a:rPr>
              <a:t>Чесники</a:t>
            </a:r>
            <a:r>
              <a:rPr lang="uk-UA" sz="2100" b="1" dirty="0">
                <a:solidFill>
                  <a:srgbClr val="7030A0"/>
                </a:solidFill>
              </a:rPr>
              <a:t> </a:t>
            </a:r>
            <a:r>
              <a:rPr lang="uk-UA" sz="2100" b="1" dirty="0" err="1">
                <a:solidFill>
                  <a:srgbClr val="7030A0"/>
                </a:solidFill>
              </a:rPr>
              <a:t>Рогатинського</a:t>
            </a:r>
            <a:r>
              <a:rPr lang="uk-UA" sz="2100" b="1" dirty="0">
                <a:solidFill>
                  <a:srgbClr val="7030A0"/>
                </a:solidFill>
              </a:rPr>
              <a:t> району.</a:t>
            </a:r>
          </a:p>
          <a:p>
            <a:pPr algn="just"/>
            <a:r>
              <a:rPr lang="uk-UA" sz="2100" b="1" dirty="0">
                <a:solidFill>
                  <a:srgbClr val="7030A0"/>
                </a:solidFill>
              </a:rPr>
              <a:t>Підготовка студентки 4 курсу </a:t>
            </a:r>
            <a:r>
              <a:rPr lang="uk-UA" sz="2100" b="1" dirty="0" err="1">
                <a:solidFill>
                  <a:srgbClr val="7030A0"/>
                </a:solidFill>
              </a:rPr>
              <a:t>Боянівської</a:t>
            </a:r>
            <a:r>
              <a:rPr lang="uk-UA" sz="2100" b="1" dirty="0">
                <a:solidFill>
                  <a:srgbClr val="7030A0"/>
                </a:solidFill>
              </a:rPr>
              <a:t> Соломії до участі в </a:t>
            </a:r>
            <a:r>
              <a:rPr lang="uk-UA" sz="2100" b="1" dirty="0" err="1">
                <a:solidFill>
                  <a:srgbClr val="7030A0"/>
                </a:solidFill>
              </a:rPr>
              <a:t>онлан-турнірі</a:t>
            </a:r>
            <a:r>
              <a:rPr lang="uk-UA" sz="2100" b="1" dirty="0">
                <a:solidFill>
                  <a:srgbClr val="7030A0"/>
                </a:solidFill>
              </a:rPr>
              <a:t> </a:t>
            </a:r>
            <a:r>
              <a:rPr lang="uk-UA" sz="2100" b="1" dirty="0" err="1">
                <a:solidFill>
                  <a:srgbClr val="7030A0"/>
                </a:solidFill>
              </a:rPr>
              <a:t>“Рушійні</a:t>
            </a:r>
            <a:r>
              <a:rPr lang="uk-UA" sz="2100" b="1" dirty="0">
                <a:solidFill>
                  <a:srgbClr val="7030A0"/>
                </a:solidFill>
              </a:rPr>
              <a:t> сили соціально-економічного зростання України в сучасних </a:t>
            </a:r>
            <a:r>
              <a:rPr lang="uk-UA" sz="2100" b="1" dirty="0" err="1">
                <a:solidFill>
                  <a:srgbClr val="7030A0"/>
                </a:solidFill>
              </a:rPr>
              <a:t>умовах”</a:t>
            </a:r>
            <a:r>
              <a:rPr lang="uk-UA" sz="2100" b="1" dirty="0">
                <a:solidFill>
                  <a:srgbClr val="7030A0"/>
                </a:solidFill>
              </a:rPr>
              <a:t>, де вони відповідно зайняли І і ІІ місця</a:t>
            </a:r>
          </a:p>
          <a:p>
            <a:pPr algn="just">
              <a:buNone/>
            </a:pPr>
            <a:r>
              <a:rPr lang="ru-RU" sz="2100" b="1" dirty="0" err="1">
                <a:solidFill>
                  <a:srgbClr val="7030A0"/>
                </a:solidFill>
              </a:rPr>
              <a:t>Доповідь-презентація</a:t>
            </a:r>
            <a:r>
              <a:rPr lang="ru-RU" sz="2100" b="1" dirty="0">
                <a:solidFill>
                  <a:srgbClr val="7030A0"/>
                </a:solidFill>
              </a:rPr>
              <a:t> на тему: «</a:t>
            </a:r>
            <a:r>
              <a:rPr lang="ru-RU" sz="2100" b="1" dirty="0" err="1">
                <a:solidFill>
                  <a:srgbClr val="7030A0"/>
                </a:solidFill>
              </a:rPr>
              <a:t>Вплив</a:t>
            </a:r>
            <a:r>
              <a:rPr lang="ru-RU" sz="2100" b="1" dirty="0">
                <a:solidFill>
                  <a:srgbClr val="7030A0"/>
                </a:solidFill>
              </a:rPr>
              <a:t> </a:t>
            </a:r>
            <a:r>
              <a:rPr lang="ru-RU" sz="2100" b="1" dirty="0" err="1">
                <a:solidFill>
                  <a:srgbClr val="7030A0"/>
                </a:solidFill>
              </a:rPr>
              <a:t>ехінацеї</a:t>
            </a:r>
            <a:r>
              <a:rPr lang="ru-RU" sz="2100" b="1" dirty="0">
                <a:solidFill>
                  <a:srgbClr val="7030A0"/>
                </a:solidFill>
              </a:rPr>
              <a:t> </a:t>
            </a:r>
            <a:r>
              <a:rPr lang="ru-RU" sz="2100" b="1" dirty="0" err="1">
                <a:solidFill>
                  <a:srgbClr val="7030A0"/>
                </a:solidFill>
              </a:rPr>
              <a:t>пурпурової</a:t>
            </a:r>
            <a:r>
              <a:rPr lang="ru-RU" sz="2100" b="1" dirty="0">
                <a:solidFill>
                  <a:srgbClr val="7030A0"/>
                </a:solidFill>
              </a:rPr>
              <a:t> на </a:t>
            </a:r>
            <a:r>
              <a:rPr lang="ru-RU" sz="2100" b="1" dirty="0" err="1">
                <a:solidFill>
                  <a:srgbClr val="7030A0"/>
                </a:solidFill>
              </a:rPr>
              <a:t>імунітет</a:t>
            </a:r>
            <a:r>
              <a:rPr lang="ru-RU" sz="2100" b="1" dirty="0">
                <a:solidFill>
                  <a:srgbClr val="7030A0"/>
                </a:solidFill>
              </a:rPr>
              <a:t> поросят в </a:t>
            </a:r>
            <a:r>
              <a:rPr lang="ru-RU" sz="2100" b="1" dirty="0" err="1">
                <a:solidFill>
                  <a:srgbClr val="7030A0"/>
                </a:solidFill>
              </a:rPr>
              <a:t>умовах</a:t>
            </a:r>
            <a:r>
              <a:rPr lang="ru-RU" sz="2100" b="1" dirty="0">
                <a:solidFill>
                  <a:srgbClr val="7030A0"/>
                </a:solidFill>
              </a:rPr>
              <a:t> </a:t>
            </a:r>
            <a:r>
              <a:rPr lang="ru-RU" sz="2100" b="1" dirty="0" err="1">
                <a:solidFill>
                  <a:srgbClr val="7030A0"/>
                </a:solidFill>
              </a:rPr>
              <a:t>ТзОВ</a:t>
            </a:r>
            <a:r>
              <a:rPr lang="ru-RU" sz="2100" b="1" dirty="0">
                <a:solidFill>
                  <a:srgbClr val="7030A0"/>
                </a:solidFill>
              </a:rPr>
              <a:t>    «</a:t>
            </a:r>
            <a:r>
              <a:rPr lang="ru-RU" sz="2100" b="1" dirty="0" err="1">
                <a:solidFill>
                  <a:srgbClr val="7030A0"/>
                </a:solidFill>
              </a:rPr>
              <a:t>Галагропродукт</a:t>
            </a:r>
            <a:r>
              <a:rPr lang="ru-RU" sz="2100" b="1" dirty="0">
                <a:solidFill>
                  <a:srgbClr val="7030A0"/>
                </a:solidFill>
              </a:rPr>
              <a:t>»».</a:t>
            </a:r>
          </a:p>
          <a:p>
            <a:pPr algn="just"/>
            <a:endParaRPr lang="uk-UA" sz="2000" dirty="0"/>
          </a:p>
          <a:p>
            <a:pPr algn="just"/>
            <a:endParaRPr lang="ru-RU" sz="2000" dirty="0"/>
          </a:p>
        </p:txBody>
      </p:sp>
      <p:pic>
        <p:nvPicPr>
          <p:cNvPr id="17410" name="Picture 2" descr="Львівський національний університет ветеринарної медицини та біотехнологій  | Lvi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0"/>
            <a:ext cx="1855093" cy="1855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8100392" cy="5480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4552" t="2703" b="2703"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2544" b="5876"/>
          <a:stretch>
            <a:fillRect/>
          </a:stretch>
        </p:blipFill>
        <p:spPr bwMode="auto">
          <a:xfrm>
            <a:off x="971601" y="0"/>
            <a:ext cx="81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483769" y="2681537"/>
            <a:ext cx="525658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8"/>
            <a:ext cx="2643447" cy="396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60648"/>
            <a:ext cx="262778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>
                <a:solidFill>
                  <a:schemeClr val="accent3">
                    <a:lumMod val="75000"/>
                  </a:schemeClr>
                </a:solidFill>
              </a:rPr>
              <a:t>Методичні напрацювання</a:t>
            </a:r>
            <a:br>
              <a:rPr lang="uk-UA" dirty="0">
                <a:solidFill>
                  <a:srgbClr val="00B0F0"/>
                </a:solidFill>
              </a:rPr>
            </a:b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6952816" cy="5077544"/>
          </a:xfrm>
        </p:spPr>
        <p:txBody>
          <a:bodyPr numCol="1">
            <a:normAutofit/>
          </a:bodyPr>
          <a:lstStyle/>
          <a:p>
            <a:pPr>
              <a:buNone/>
            </a:pPr>
            <a:r>
              <a:rPr lang="uk-UA" b="1" i="1" dirty="0">
                <a:solidFill>
                  <a:srgbClr val="FF0000"/>
                </a:solidFill>
              </a:rPr>
              <a:t> </a:t>
            </a:r>
            <a:endParaRPr lang="uk-UA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uk-UA" b="1" i="1" dirty="0">
                <a:solidFill>
                  <a:srgbClr val="FF0000"/>
                </a:solidFill>
              </a:rPr>
              <a:t> </a:t>
            </a:r>
            <a:endParaRPr lang="uk-UA" dirty="0">
              <a:solidFill>
                <a:srgbClr val="FF0000"/>
              </a:solidFill>
            </a:endParaRPr>
          </a:p>
          <a:p>
            <a:pPr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43608" y="1268760"/>
          <a:ext cx="7704856" cy="496855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1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1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557">
                <a:tc>
                  <a:txBody>
                    <a:bodyPr/>
                    <a:lstStyle/>
                    <a:p>
                      <a:r>
                        <a:rPr lang="en-US" b="1" dirty="0"/>
                        <a:t>2019 </a:t>
                      </a:r>
                      <a:r>
                        <a:rPr lang="uk-UA" b="1" dirty="0"/>
                        <a:t>р.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/>
                        <a:t>“Освітній</a:t>
                      </a:r>
                      <a:r>
                        <a:rPr lang="uk-UA" b="1" dirty="0"/>
                        <a:t> </a:t>
                      </a:r>
                      <a:r>
                        <a:rPr lang="uk-UA" b="1" dirty="0" err="1"/>
                        <a:t>веб-сайт</a:t>
                      </a:r>
                      <a:r>
                        <a:rPr lang="uk-UA" b="1" dirty="0"/>
                        <a:t> </a:t>
                      </a:r>
                      <a:r>
                        <a:rPr lang="uk-UA" b="1" dirty="0" err="1"/>
                        <a:t>викладача”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2608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FF33CC"/>
                          </a:solidFill>
                        </a:rPr>
                        <a:t>2020 р.</a:t>
                      </a:r>
                      <a:endParaRPr lang="ru-RU" b="1" dirty="0">
                        <a:solidFill>
                          <a:srgbClr val="FF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err="1">
                          <a:solidFill>
                            <a:srgbClr val="FF33CC"/>
                          </a:solidFill>
                        </a:rPr>
                        <a:t>“Вітаміни</a:t>
                      </a:r>
                      <a:r>
                        <a:rPr lang="uk-UA" b="1" dirty="0">
                          <a:solidFill>
                            <a:srgbClr val="FF33CC"/>
                          </a:solidFill>
                        </a:rPr>
                        <a:t> та їх роль в життєдіяльності </a:t>
                      </a:r>
                      <a:r>
                        <a:rPr lang="uk-UA" b="1" dirty="0" err="1">
                          <a:solidFill>
                            <a:srgbClr val="FF33CC"/>
                          </a:solidFill>
                        </a:rPr>
                        <a:t>тварин”</a:t>
                      </a:r>
                      <a:r>
                        <a:rPr lang="uk-UA" b="1" dirty="0">
                          <a:solidFill>
                            <a:srgbClr val="FF33CC"/>
                          </a:solidFill>
                        </a:rPr>
                        <a:t>(компоноване відео) із дисципліни </a:t>
                      </a:r>
                      <a:r>
                        <a:rPr lang="uk-UA" b="1" dirty="0" err="1">
                          <a:solidFill>
                            <a:srgbClr val="FF33CC"/>
                          </a:solidFill>
                        </a:rPr>
                        <a:t>“Годівля</a:t>
                      </a:r>
                      <a:r>
                        <a:rPr lang="uk-UA" b="1" dirty="0">
                          <a:solidFill>
                            <a:srgbClr val="FF33CC"/>
                          </a:solidFill>
                        </a:rPr>
                        <a:t> </a:t>
                      </a:r>
                      <a:r>
                        <a:rPr lang="uk-UA" b="1" dirty="0" err="1">
                          <a:solidFill>
                            <a:srgbClr val="FF33CC"/>
                          </a:solidFill>
                        </a:rPr>
                        <a:t>с.ільськогосподарських</a:t>
                      </a:r>
                      <a:r>
                        <a:rPr lang="uk-UA" b="1" dirty="0">
                          <a:solidFill>
                            <a:srgbClr val="FF33CC"/>
                          </a:solidFill>
                        </a:rPr>
                        <a:t> </a:t>
                      </a:r>
                      <a:r>
                        <a:rPr lang="uk-UA" b="1" dirty="0" err="1">
                          <a:solidFill>
                            <a:srgbClr val="FF33CC"/>
                          </a:solidFill>
                        </a:rPr>
                        <a:t>тварин”</a:t>
                      </a:r>
                      <a:endParaRPr lang="ru-RU" b="1" dirty="0">
                        <a:solidFill>
                          <a:srgbClr val="FF33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389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C00000"/>
                          </a:solidFill>
                        </a:rPr>
                        <a:t>2021 р. 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err="1">
                          <a:solidFill>
                            <a:srgbClr val="C00000"/>
                          </a:solidFill>
                        </a:rPr>
                        <a:t>“Технологія</a:t>
                      </a:r>
                      <a:r>
                        <a:rPr lang="uk-UA" b="1" dirty="0">
                          <a:solidFill>
                            <a:srgbClr val="C00000"/>
                          </a:solidFill>
                        </a:rPr>
                        <a:t> виробництва молока і </a:t>
                      </a:r>
                      <a:r>
                        <a:rPr lang="uk-UA" b="1" dirty="0" err="1">
                          <a:solidFill>
                            <a:srgbClr val="C00000"/>
                          </a:solidFill>
                        </a:rPr>
                        <a:t>яловичини”</a:t>
                      </a:r>
                      <a:r>
                        <a:rPr lang="uk-UA" b="1" dirty="0">
                          <a:solidFill>
                            <a:srgbClr val="C00000"/>
                          </a:solidFill>
                        </a:rPr>
                        <a:t> (</a:t>
                      </a:r>
                      <a:r>
                        <a:rPr lang="uk-UA" b="1" dirty="0" err="1">
                          <a:solidFill>
                            <a:srgbClr val="C00000"/>
                          </a:solidFill>
                        </a:rPr>
                        <a:t>відеолекція</a:t>
                      </a:r>
                      <a:r>
                        <a:rPr lang="uk-UA" b="1" dirty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  <a:p>
                      <a:endParaRPr lang="uk-UA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err="1">
                          <a:solidFill>
                            <a:srgbClr val="C00000"/>
                          </a:solidFill>
                        </a:rPr>
                        <a:t>“Профорієнтаційний</a:t>
                      </a:r>
                      <a:r>
                        <a:rPr lang="uk-UA" b="1" dirty="0">
                          <a:solidFill>
                            <a:srgbClr val="C00000"/>
                          </a:solidFill>
                        </a:rPr>
                        <a:t> відеоролик технологічних </a:t>
                      </a:r>
                      <a:r>
                        <a:rPr lang="uk-UA" b="1" dirty="0" err="1">
                          <a:solidFill>
                            <a:srgbClr val="C00000"/>
                          </a:solidFill>
                        </a:rPr>
                        <a:t>спеціальностей”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2608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2022 р.</a:t>
                      </a:r>
                      <a:endParaRPr lang="ru-RU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“Силос</a:t>
                      </a:r>
                      <a:r>
                        <a:rPr lang="uk-UA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. Вирощування кукурудзи на силос. Технологія заготівлі кукурудзяного </a:t>
                      </a:r>
                      <a:r>
                        <a:rPr lang="uk-UA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силосу”</a:t>
                      </a:r>
                      <a:r>
                        <a:rPr lang="uk-UA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(інтегрована </a:t>
                      </a:r>
                      <a:r>
                        <a:rPr lang="uk-UA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відеолекція</a:t>
                      </a:r>
                      <a:r>
                        <a:rPr lang="uk-UA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).</a:t>
                      </a:r>
                      <a:endParaRPr lang="ru-RU" b="1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0389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2023 р.</a:t>
                      </a:r>
                      <a:endParaRPr lang="ru-RU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“Технологія</a:t>
                      </a:r>
                      <a:r>
                        <a:rPr lang="uk-UA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інкубації </a:t>
                      </a:r>
                      <a:r>
                        <a:rPr lang="uk-UA" b="1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яєць”</a:t>
                      </a:r>
                      <a:r>
                        <a:rPr lang="uk-UA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(</a:t>
                      </a:r>
                      <a:r>
                        <a:rPr lang="uk-UA" b="1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відеолекція</a:t>
                      </a:r>
                      <a:r>
                        <a:rPr lang="uk-UA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для студентів спеціальності 204 </a:t>
                      </a:r>
                      <a:r>
                        <a:rPr lang="uk-UA" b="1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“Технологія</a:t>
                      </a:r>
                      <a:r>
                        <a:rPr lang="uk-UA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виробництва і переробки продукції </a:t>
                      </a:r>
                      <a:r>
                        <a:rPr lang="uk-UA" b="1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тваринництва”</a:t>
                      </a:r>
                      <a:r>
                        <a:rPr lang="uk-UA" b="1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).</a:t>
                      </a:r>
                      <a:endParaRPr lang="ru-RU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76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-35029"/>
            <a:ext cx="4046331" cy="688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971599" y="0"/>
          <a:ext cx="817240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Слайд" r:id="rId3" imgW="4570586" imgH="3427608" progId="PowerPoint.Slide.12">
                  <p:embed/>
                </p:oleObj>
              </mc:Choice>
              <mc:Fallback>
                <p:oleObj name="Слайд" r:id="rId3" imgW="4570586" imgH="3427608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99" y="0"/>
                        <a:ext cx="8172401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0"/>
            <a:ext cx="8172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Мета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</a:rPr>
              <a:t>портфоліо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itchFamily="2" charset="2"/>
              <a:buChar char="ü"/>
            </a:pPr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    </a:t>
            </a:r>
            <a:r>
              <a:rPr lang="uk-UA" b="1" dirty="0">
                <a:solidFill>
                  <a:srgbClr val="0070C0"/>
                </a:solidFill>
              </a:rPr>
              <a:t>По-перше, </a:t>
            </a:r>
            <a:r>
              <a:rPr lang="uk-UA" b="1" dirty="0" err="1">
                <a:solidFill>
                  <a:srgbClr val="0070C0"/>
                </a:solidFill>
              </a:rPr>
              <a:t>портфоліо</a:t>
            </a:r>
            <a:r>
              <a:rPr lang="uk-UA" b="1" dirty="0">
                <a:solidFill>
                  <a:srgbClr val="0070C0"/>
                </a:solidFill>
              </a:rPr>
              <a:t> мені потрібне для підтвердження рівня мого професіоналізму </a:t>
            </a:r>
          </a:p>
          <a:p>
            <a:pPr algn="just">
              <a:buNone/>
            </a:pPr>
            <a:r>
              <a:rPr lang="uk-UA" b="1" dirty="0">
                <a:solidFill>
                  <a:srgbClr val="0070C0"/>
                </a:solidFill>
              </a:rPr>
              <a:t>    (щоб пройти атестацію). Воно дасть змогу здійснити оцінку моєї професійної діяльності.</a:t>
            </a:r>
            <a:endParaRPr lang="ru-RU" b="1" dirty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uk-UA" b="1" dirty="0">
                <a:solidFill>
                  <a:srgbClr val="0070C0"/>
                </a:solidFill>
              </a:rPr>
              <a:t> </a:t>
            </a:r>
            <a:endParaRPr lang="ru-RU" b="1" dirty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uk-UA" b="1" dirty="0">
                <a:solidFill>
                  <a:srgbClr val="0070C0"/>
                </a:solidFill>
              </a:rPr>
              <a:t>    По-друге, в мене є бажання запропонувати свій позитивний досвід для ознайомлення та впровадження в практику.</a:t>
            </a:r>
            <a:endParaRPr lang="ru-RU" b="1" dirty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ü"/>
            </a:pPr>
            <a:endParaRPr lang="ru-RU" b="1" dirty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uk-UA" b="1" dirty="0">
                <a:solidFill>
                  <a:srgbClr val="0070C0"/>
                </a:solidFill>
              </a:rPr>
              <a:t>    По-третє, складання </a:t>
            </a:r>
            <a:r>
              <a:rPr lang="uk-UA" b="1" dirty="0" err="1">
                <a:solidFill>
                  <a:srgbClr val="0070C0"/>
                </a:solidFill>
              </a:rPr>
              <a:t>портфоліо</a:t>
            </a:r>
            <a:r>
              <a:rPr lang="uk-UA" b="1" dirty="0">
                <a:solidFill>
                  <a:srgbClr val="0070C0"/>
                </a:solidFill>
              </a:rPr>
              <a:t> дасть змогу підвищити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uk-UA" b="1" dirty="0">
                <a:solidFill>
                  <a:srgbClr val="0070C0"/>
                </a:solidFill>
              </a:rPr>
              <a:t>рівень моєї методичної та інформаційно-комунікаційної компетентності.</a:t>
            </a:r>
            <a:endParaRPr lang="ru-RU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" name="Рисунок 73" descr="https://encrypted-tbn1.gstatic.com/images?q=tbn:ANd9GcShecPhJCjB8EJEnZpUh5px7sh6hnZa98x2qtpEdRuFBTeSJ0J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593" y="260648"/>
            <a:ext cx="180540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28797" y="-657198"/>
            <a:ext cx="6858001" cy="817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A7EA969-C227-4E7B-A74D-0CD4174EE05C}"/>
              </a:ext>
            </a:extLst>
          </p:cNvPr>
          <p:cNvSpPr/>
          <p:nvPr/>
        </p:nvSpPr>
        <p:spPr>
          <a:xfrm>
            <a:off x="440422" y="1315411"/>
            <a:ext cx="87035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3600" b="1" cap="none" spc="0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Основи  тваринництва</a:t>
            </a:r>
          </a:p>
          <a:p>
            <a:r>
              <a:rPr lang="uk-UA" sz="3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Основи агрономії</a:t>
            </a:r>
            <a:endParaRPr lang="uk-UA" sz="3600" b="1" cap="none" spc="0" dirty="0">
              <a:ln>
                <a:solidFill>
                  <a:schemeClr val="bg1"/>
                </a:solidFill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9" name="WordArt 8">
            <a:extLst>
              <a:ext uri="{FF2B5EF4-FFF2-40B4-BE49-F238E27FC236}">
                <a16:creationId xmlns:a16="http://schemas.microsoft.com/office/drawing/2014/main" id="{D2393E63-12E4-41C5-8757-B94C6044E0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2919" y="2296979"/>
            <a:ext cx="8795844" cy="1353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37"/>
              </a:avLst>
            </a:prstTxWarp>
          </a:bodyPr>
          <a:lstStyle/>
          <a:p>
            <a:pPr algn="ctr"/>
            <a:r>
              <a:rPr lang="uk-UA" sz="36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Силос. Вирощування кукурудзи на силос. </a:t>
            </a:r>
          </a:p>
          <a:p>
            <a:pPr algn="ctr"/>
            <a:r>
              <a:rPr lang="uk-UA" sz="3600" b="1" kern="1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Технологія заготівлі кукурудзяного силосу.     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EB202C7-561D-4F4A-BB43-0079F8138659}"/>
              </a:ext>
            </a:extLst>
          </p:cNvPr>
          <p:cNvSpPr txBox="1">
            <a:spLocks/>
          </p:cNvSpPr>
          <p:nvPr/>
        </p:nvSpPr>
        <p:spPr>
          <a:xfrm>
            <a:off x="-1116977" y="61586"/>
            <a:ext cx="7819273" cy="590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МІНІСТЕРСТВО ОСВІТИ І НАУКИ УКРАЇНИ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0614E6E-04F1-4CFF-AF36-AC5955200CD0}"/>
              </a:ext>
            </a:extLst>
          </p:cNvPr>
          <p:cNvSpPr txBox="1">
            <a:spLocks/>
          </p:cNvSpPr>
          <p:nvPr/>
        </p:nvSpPr>
        <p:spPr>
          <a:xfrm>
            <a:off x="-989835" y="537334"/>
            <a:ext cx="7819273" cy="590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Рогатинський</a:t>
            </a:r>
            <a:r>
              <a:rPr lang="uk-UA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аграрний</a:t>
            </a: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фаховий коледж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D4E58055-1ABA-42DF-88DD-8359024C7093}"/>
              </a:ext>
            </a:extLst>
          </p:cNvPr>
          <p:cNvSpPr txBox="1">
            <a:spLocks/>
          </p:cNvSpPr>
          <p:nvPr/>
        </p:nvSpPr>
        <p:spPr>
          <a:xfrm>
            <a:off x="4956771" y="3651885"/>
            <a:ext cx="3212983" cy="590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Інтегрована лекція</a:t>
            </a:r>
          </a:p>
        </p:txBody>
      </p:sp>
      <p:sp>
        <p:nvSpPr>
          <p:cNvPr id="16" name="Поле 1">
            <a:extLst>
              <a:ext uri="{FF2B5EF4-FFF2-40B4-BE49-F238E27FC236}">
                <a16:creationId xmlns:a16="http://schemas.microsoft.com/office/drawing/2014/main" id="{124A6282-78BB-4426-97CA-2D26BA004DE0}"/>
              </a:ext>
            </a:extLst>
          </p:cNvPr>
          <p:cNvSpPr txBox="1"/>
          <p:nvPr/>
        </p:nvSpPr>
        <p:spPr>
          <a:xfrm>
            <a:off x="5037623" y="4385175"/>
            <a:ext cx="3974065" cy="88582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Конкурс: </a:t>
            </a:r>
            <a:r>
              <a:rPr lang="uk-UA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Педагогічний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Оскар</a:t>
            </a:r>
            <a:endParaRPr lang="uk-U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Номінація: </a:t>
            </a:r>
            <a:r>
              <a:rPr lang="uk-UA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«Сучасні засоби унаочнення»</a:t>
            </a:r>
            <a:endParaRPr lang="uk-UA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Поле 7">
            <a:extLst>
              <a:ext uri="{FF2B5EF4-FFF2-40B4-BE49-F238E27FC236}">
                <a16:creationId xmlns:a16="http://schemas.microsoft.com/office/drawing/2014/main" id="{E001DB52-75F9-4F69-A2B8-7D34C482FB4A}"/>
              </a:ext>
            </a:extLst>
          </p:cNvPr>
          <p:cNvSpPr txBox="1"/>
          <p:nvPr/>
        </p:nvSpPr>
        <p:spPr>
          <a:xfrm>
            <a:off x="4454074" y="5171194"/>
            <a:ext cx="4949985" cy="161866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Автори</a:t>
            </a:r>
            <a:r>
              <a:rPr lang="uk-UA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1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Майка Галина Іванівна,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uk-UA" sz="1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спеціаліст вищої кваліфікаційної категорії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uk-UA" sz="1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Цегельнюк</a:t>
            </a:r>
            <a:r>
              <a:rPr lang="uk-UA" sz="1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Ганна Антонівна,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uk-UA" sz="1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спеціаліст вищої кваліфікаційної категорії 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uk-UA" sz="900" b="1" dirty="0">
              <a:solidFill>
                <a:srgbClr val="0D0D0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rgbClr val="0D0D0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8" name="Picture 2" descr="Заготівля силосу – з чого роблять, як зберігати, силосні ями, відео | Цікаво"/>
          <p:cNvPicPr>
            <a:picLocks noChangeAspect="1" noChangeArrowheads="1"/>
          </p:cNvPicPr>
          <p:nvPr/>
        </p:nvPicPr>
        <p:blipFill>
          <a:blip r:embed="rId2" cstate="print"/>
          <a:srcRect t="7929"/>
          <a:stretch>
            <a:fillRect/>
          </a:stretch>
        </p:blipFill>
        <p:spPr bwMode="auto">
          <a:xfrm>
            <a:off x="378676" y="4163438"/>
            <a:ext cx="3901496" cy="2394771"/>
          </a:xfrm>
          <a:prstGeom prst="rect">
            <a:avLst/>
          </a:prstGeom>
          <a:noFill/>
        </p:spPr>
      </p:pic>
      <p:pic>
        <p:nvPicPr>
          <p:cNvPr id="1026" name="Picture 2" descr="Правила заготівлі силосу — Агробізнес сьогодні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9019" y="583660"/>
            <a:ext cx="2988334" cy="1750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7763375"/>
      </p:ext>
    </p:extLst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Чому кури несуть яйця з дефектами? Види та причини дефектів"/>
          <p:cNvPicPr/>
          <p:nvPr/>
        </p:nvPicPr>
        <p:blipFill>
          <a:blip r:embed="rId2" cstate="print"/>
          <a:srcRect l="49883" t="20794" r="11774" b="11743"/>
          <a:stretch>
            <a:fillRect/>
          </a:stretch>
        </p:blipFill>
        <p:spPr bwMode="auto">
          <a:xfrm rot="5400000">
            <a:off x="1062279" y="4130409"/>
            <a:ext cx="2023506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Чому кури несуть яйця з дефектами? Види та причини дефектів"/>
          <p:cNvPicPr/>
          <p:nvPr/>
        </p:nvPicPr>
        <p:blipFill>
          <a:blip r:embed="rId2" cstate="print"/>
          <a:srcRect l="49883" t="20794" r="11774" b="11743"/>
          <a:stretch>
            <a:fillRect/>
          </a:stretch>
        </p:blipFill>
        <p:spPr bwMode="auto">
          <a:xfrm rot="5400000">
            <a:off x="5958823" y="4527791"/>
            <a:ext cx="2023506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8869" y="548680"/>
            <a:ext cx="79462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Технологія виробництва продукції птахівництва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6660230" y="4293096"/>
            <a:ext cx="2839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ВІДЕОЛЕКЦІЯ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861048"/>
            <a:ext cx="3744416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4732" y="2204864"/>
            <a:ext cx="8854540" cy="20423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uk-UA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ТЕХНОЛОГІЯ </a:t>
            </a:r>
          </a:p>
          <a:p>
            <a:pPr algn="ctr"/>
            <a:r>
              <a:rPr lang="uk-UA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ІНКУБАЦІЇ ЯЄЦЬ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237626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0"/>
            <a:ext cx="247967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b="3878"/>
          <a:stretch>
            <a:fillRect/>
          </a:stretch>
        </p:blipFill>
        <p:spPr bwMode="auto">
          <a:xfrm>
            <a:off x="1187624" y="3356991"/>
            <a:ext cx="2686585" cy="35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356992"/>
            <a:ext cx="216024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548680"/>
            <a:ext cx="3203848" cy="559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260648"/>
            <a:ext cx="7498080" cy="1143000"/>
          </a:xfrm>
        </p:spPr>
        <p:txBody>
          <a:bodyPr/>
          <a:lstStyle/>
          <a:p>
            <a:r>
              <a:rPr lang="uk-UA" dirty="0">
                <a:solidFill>
                  <a:srgbClr val="C00000"/>
                </a:solidFill>
              </a:rPr>
              <a:t>Школа молодого викладача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4432536" cy="4800600"/>
          </a:xfrm>
        </p:spPr>
        <p:txBody>
          <a:bodyPr/>
          <a:lstStyle/>
          <a:p>
            <a:pPr>
              <a:buNone/>
            </a:pPr>
            <a:r>
              <a:rPr lang="uk-UA" b="1" dirty="0"/>
              <a:t>Тема виступу:</a:t>
            </a: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</a:rPr>
              <a:t>   </a:t>
            </a:r>
            <a:r>
              <a:rPr lang="ru-RU" i="1" dirty="0">
                <a:solidFill>
                  <a:srgbClr val="7030A0"/>
                </a:solidFill>
              </a:rPr>
              <a:t> «</a:t>
            </a:r>
            <a:r>
              <a:rPr lang="ru-RU" b="1" dirty="0">
                <a:solidFill>
                  <a:srgbClr val="7030A0"/>
                </a:solidFill>
              </a:rPr>
              <a:t>Методика </a:t>
            </a:r>
            <a:r>
              <a:rPr lang="ru-RU" b="1" dirty="0" err="1">
                <a:solidFill>
                  <a:srgbClr val="7030A0"/>
                </a:solidFill>
              </a:rPr>
              <a:t>проведення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практичних</a:t>
            </a:r>
            <a:r>
              <a:rPr lang="ru-RU" b="1" dirty="0">
                <a:solidFill>
                  <a:srgbClr val="7030A0"/>
                </a:solidFill>
              </a:rPr>
              <a:t> занять.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Структура практичного </a:t>
            </a:r>
            <a:r>
              <a:rPr lang="ru-RU" b="1" dirty="0" err="1">
                <a:solidFill>
                  <a:srgbClr val="7030A0"/>
                </a:solidFill>
              </a:rPr>
              <a:t>заняття</a:t>
            </a:r>
            <a:r>
              <a:rPr lang="ru-RU" b="1" dirty="0">
                <a:solidFill>
                  <a:srgbClr val="7030A0"/>
                </a:solidFill>
              </a:rPr>
              <a:t>» , 2022 р.</a:t>
            </a:r>
            <a:endParaRPr lang="ru-RU" dirty="0">
              <a:solidFill>
                <a:srgbClr val="7030A0"/>
              </a:solidFill>
            </a:endParaRPr>
          </a:p>
          <a:p>
            <a:pPr>
              <a:buNone/>
            </a:pPr>
            <a:endParaRPr lang="uk-UA" dirty="0"/>
          </a:p>
        </p:txBody>
      </p:sp>
      <p:pic>
        <p:nvPicPr>
          <p:cNvPr id="4" name="Picture 2" descr="C:\Users\Admin\Downloads\FB_IMG_1678561238710.jpg"/>
          <p:cNvPicPr>
            <a:picLocks noChangeAspect="1" noChangeArrowheads="1"/>
          </p:cNvPicPr>
          <p:nvPr/>
        </p:nvPicPr>
        <p:blipFill>
          <a:blip r:embed="rId2" cstate="print"/>
          <a:srcRect l="18107" t="12201" r="27557"/>
          <a:stretch>
            <a:fillRect/>
          </a:stretch>
        </p:blipFill>
        <p:spPr bwMode="auto">
          <a:xfrm>
            <a:off x="5868144" y="3356992"/>
            <a:ext cx="2592288" cy="3141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73" descr="https://encrypted-tbn1.gstatic.com/images?q=tbn:ANd9GcShecPhJCjB8EJEnZpUh5px7sh6hnZa98x2qtpEdRuFBTeSJ0J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52736"/>
            <a:ext cx="206375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5256584" cy="1143000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Круглий стіл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35608" y="1412776"/>
            <a:ext cx="5008600" cy="483562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b="1" dirty="0">
                <a:solidFill>
                  <a:srgbClr val="0070C0"/>
                </a:solidFill>
              </a:rPr>
              <a:t>Тема для обговорення:</a:t>
            </a:r>
          </a:p>
          <a:p>
            <a:pPr>
              <a:buFont typeface="Wingdings" pitchFamily="2" charset="2"/>
              <a:buChar char="Ø"/>
            </a:pPr>
            <a:r>
              <a:rPr lang="uk-UA" b="1" dirty="0" err="1">
                <a:solidFill>
                  <a:srgbClr val="0070C0"/>
                </a:solidFill>
              </a:rPr>
              <a:t>“Створення</a:t>
            </a:r>
            <a:r>
              <a:rPr lang="uk-UA" b="1" dirty="0">
                <a:solidFill>
                  <a:srgbClr val="0070C0"/>
                </a:solidFill>
              </a:rPr>
              <a:t> навчальних </a:t>
            </a:r>
            <a:r>
              <a:rPr lang="uk-UA" b="1" dirty="0" err="1">
                <a:solidFill>
                  <a:srgbClr val="0070C0"/>
                </a:solidFill>
              </a:rPr>
              <a:t>відеолекцій”</a:t>
            </a:r>
            <a:r>
              <a:rPr lang="uk-UA" b="1" dirty="0">
                <a:solidFill>
                  <a:srgbClr val="0070C0"/>
                </a:solidFill>
              </a:rPr>
              <a:t> (майстер-клас, 2020 р).</a:t>
            </a:r>
          </a:p>
          <a:p>
            <a:pPr algn="just">
              <a:buFont typeface="Wingdings" pitchFamily="2" charset="2"/>
              <a:buChar char="Ø"/>
            </a:pPr>
            <a:r>
              <a:rPr lang="uk-UA" b="1" i="1" dirty="0" err="1">
                <a:solidFill>
                  <a:srgbClr val="0070C0"/>
                </a:solidFill>
              </a:rPr>
              <a:t>“Досвід</a:t>
            </a:r>
            <a:r>
              <a:rPr lang="uk-UA" b="1" i="1" dirty="0">
                <a:solidFill>
                  <a:srgbClr val="0070C0"/>
                </a:solidFill>
              </a:rPr>
              <a:t> використання можливостей цифрових технологій для організації дистанційного </a:t>
            </a:r>
            <a:r>
              <a:rPr lang="uk-UA" b="1" i="1" dirty="0" err="1">
                <a:solidFill>
                  <a:srgbClr val="0070C0"/>
                </a:solidFill>
              </a:rPr>
              <a:t>навчання”</a:t>
            </a:r>
            <a:r>
              <a:rPr lang="uk-UA" b="1" i="1" dirty="0">
                <a:solidFill>
                  <a:srgbClr val="0070C0"/>
                </a:solidFill>
              </a:rPr>
              <a:t> (круглий стіл, 2023 р.)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4715" t="19496" b="11397"/>
          <a:stretch>
            <a:fillRect/>
          </a:stretch>
        </p:blipFill>
        <p:spPr bwMode="auto">
          <a:xfrm>
            <a:off x="6084168" y="0"/>
            <a:ext cx="269979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73" descr="https://encrypted-tbn1.gstatic.com/images?q=tbn:ANd9GcShecPhJCjB8EJEnZpUh5px7sh6hnZa98x2qtpEdRuFBTeSJ0J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645024"/>
            <a:ext cx="206375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60648"/>
            <a:ext cx="7498080" cy="136815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За </a:t>
            </a:r>
            <a:r>
              <a:rPr lang="uk-UA" sz="2800" b="1" dirty="0" err="1">
                <a:solidFill>
                  <a:srgbClr val="0070C0"/>
                </a:solidFill>
              </a:rPr>
              <a:t>міжатестаційний</a:t>
            </a:r>
            <a:r>
              <a:rPr lang="uk-UA" sz="2800" b="1" dirty="0">
                <a:solidFill>
                  <a:srgbClr val="0070C0"/>
                </a:solidFill>
              </a:rPr>
              <a:t> період виконувала </a:t>
            </a:r>
            <a:r>
              <a:rPr lang="uk-UA" sz="2800" b="1" dirty="0" err="1">
                <a:solidFill>
                  <a:srgbClr val="0070C0"/>
                </a:solidFill>
              </a:rPr>
              <a:t>обов</a:t>
            </a:r>
            <a:r>
              <a:rPr lang="en-US" sz="2800" b="1" dirty="0">
                <a:solidFill>
                  <a:srgbClr val="0070C0"/>
                </a:solidFill>
              </a:rPr>
              <a:t>’</a:t>
            </a:r>
            <a:r>
              <a:rPr lang="uk-UA" sz="2800" b="1" dirty="0" err="1">
                <a:solidFill>
                  <a:srgbClr val="0070C0"/>
                </a:solidFill>
              </a:rPr>
              <a:t>язки</a:t>
            </a:r>
            <a:r>
              <a:rPr lang="uk-UA" sz="2800" b="1" dirty="0">
                <a:solidFill>
                  <a:srgbClr val="0070C0"/>
                </a:solidFill>
              </a:rPr>
              <a:t> куратора групи студентів</a:t>
            </a:r>
            <a:br>
              <a:rPr lang="uk-UA" sz="2800" b="1" dirty="0">
                <a:solidFill>
                  <a:srgbClr val="0070C0"/>
                </a:solidFill>
              </a:rPr>
            </a:br>
            <a:br>
              <a:rPr lang="uk-UA" sz="2800" b="1" dirty="0">
                <a:solidFill>
                  <a:srgbClr val="0070C0"/>
                </a:solidFill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764704"/>
            <a:ext cx="8100392" cy="5483696"/>
          </a:xfrm>
        </p:spPr>
        <p:txBody>
          <a:bodyPr/>
          <a:lstStyle/>
          <a:p>
            <a:pPr algn="ctr">
              <a:buNone/>
            </a:pPr>
            <a:r>
              <a:rPr lang="uk-UA" b="1" dirty="0">
                <a:solidFill>
                  <a:srgbClr val="0070C0"/>
                </a:solidFill>
              </a:rPr>
              <a:t>технологічного відділення</a:t>
            </a:r>
            <a:endParaRPr lang="uk-UA" dirty="0"/>
          </a:p>
          <a:p>
            <a:pPr algn="ctr">
              <a:buNone/>
            </a:pPr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22766"/>
            <a:ext cx="8172400" cy="553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81724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072" b="7508"/>
          <a:stretch>
            <a:fillRect/>
          </a:stretch>
        </p:blipFill>
        <p:spPr bwMode="auto">
          <a:xfrm>
            <a:off x="971600" y="332656"/>
            <a:ext cx="81724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606" y="620688"/>
            <a:ext cx="8124395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Шлях, який я обрала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412776"/>
            <a:ext cx="7890080" cy="4835624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dirty="0"/>
          </a:p>
          <a:p>
            <a:pPr algn="ctr">
              <a:buNone/>
            </a:pPr>
            <a:r>
              <a:rPr lang="uk-UA" sz="9600" b="1" dirty="0">
                <a:solidFill>
                  <a:srgbClr val="002060"/>
                </a:solidFill>
              </a:rPr>
              <a:t>Педагогічне есе</a:t>
            </a:r>
            <a:endParaRPr lang="ru-RU" sz="9600" b="1" dirty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uk-UA" b="1" i="1" dirty="0">
                <a:solidFill>
                  <a:srgbClr val="7030A0"/>
                </a:solidFill>
              </a:rPr>
              <a:t>                                    </a:t>
            </a:r>
            <a:r>
              <a:rPr lang="uk-UA" sz="4800" b="1" i="1" dirty="0">
                <a:solidFill>
                  <a:srgbClr val="7030A0"/>
                </a:solidFill>
              </a:rPr>
              <a:t>До мети приходить не той, </a:t>
            </a:r>
            <a:endParaRPr lang="ru-RU" sz="4800" b="1" dirty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uk-UA" sz="4800" b="1" i="1" dirty="0">
                <a:solidFill>
                  <a:srgbClr val="7030A0"/>
                </a:solidFill>
              </a:rPr>
              <a:t>                          хто поспішає, а той, хто не    </a:t>
            </a:r>
            <a:r>
              <a:rPr lang="uk-UA" sz="4800" b="1" i="1" dirty="0" err="1">
                <a:solidFill>
                  <a:srgbClr val="7030A0"/>
                </a:solidFill>
              </a:rPr>
              <a:t>зупиняєть</a:t>
            </a:r>
            <a:r>
              <a:rPr lang="ru-RU" b="1" i="1" dirty="0" err="1">
                <a:solidFill>
                  <a:srgbClr val="7030A0"/>
                </a:solidFill>
              </a:rPr>
              <a:t>ся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  <a:r>
              <a:rPr lang="uk-UA" b="1" i="1" dirty="0">
                <a:solidFill>
                  <a:srgbClr val="7030A0"/>
                </a:solidFill>
              </a:rPr>
              <a:t>.</a:t>
            </a:r>
            <a:endParaRPr lang="ru-RU" b="1" dirty="0">
              <a:solidFill>
                <a:srgbClr val="7030A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uk-UA" b="1" i="1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uk-UA" sz="5600" dirty="0">
                <a:solidFill>
                  <a:srgbClr val="0070C0"/>
                </a:solidFill>
              </a:rPr>
              <a:t>	</a:t>
            </a:r>
            <a:r>
              <a:rPr lang="uk-UA" sz="5600" b="1" dirty="0">
                <a:solidFill>
                  <a:srgbClr val="0070C0"/>
                </a:solidFill>
              </a:rPr>
              <a:t>Учити </a:t>
            </a:r>
            <a:r>
              <a:rPr lang="uk-UA" sz="5600" b="1" dirty="0" err="1">
                <a:solidFill>
                  <a:srgbClr val="0070C0"/>
                </a:solidFill>
              </a:rPr>
              <a:t>літати...Учити</a:t>
            </a:r>
            <a:r>
              <a:rPr lang="uk-UA" sz="5600" b="1" dirty="0">
                <a:solidFill>
                  <a:srgbClr val="0070C0"/>
                </a:solidFill>
              </a:rPr>
              <a:t> </a:t>
            </a:r>
            <a:r>
              <a:rPr lang="uk-UA" sz="5600" b="1" dirty="0" err="1">
                <a:solidFill>
                  <a:srgbClr val="0070C0"/>
                </a:solidFill>
              </a:rPr>
              <a:t>мріяти...Учити</a:t>
            </a:r>
            <a:r>
              <a:rPr lang="uk-UA" sz="5600" b="1" dirty="0">
                <a:solidFill>
                  <a:srgbClr val="0070C0"/>
                </a:solidFill>
              </a:rPr>
              <a:t> </a:t>
            </a:r>
            <a:r>
              <a:rPr lang="uk-UA" sz="5600" b="1" dirty="0" err="1">
                <a:solidFill>
                  <a:srgbClr val="0070C0"/>
                </a:solidFill>
              </a:rPr>
              <a:t>творити...Напевно</a:t>
            </a:r>
            <a:r>
              <a:rPr lang="uk-UA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>
                <a:solidFill>
                  <a:srgbClr val="0070C0"/>
                </a:solidFill>
              </a:rPr>
              <a:t>в </a:t>
            </a:r>
            <a:r>
              <a:rPr lang="uk-UA" sz="5600" b="1" dirty="0">
                <a:solidFill>
                  <a:srgbClr val="0070C0"/>
                </a:solidFill>
              </a:rPr>
              <a:t>цьому призначення педагога.</a:t>
            </a:r>
            <a:endParaRPr lang="ru-RU" sz="5600" b="1" dirty="0">
              <a:solidFill>
                <a:srgbClr val="0070C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uk-UA" sz="5600" b="1" dirty="0">
                <a:solidFill>
                  <a:srgbClr val="0070C0"/>
                </a:solidFill>
              </a:rPr>
              <a:t>        Так склалося, що в моєму житті зустрічалися тільки справжні педагоги.   Перша вчителька – Ганна </a:t>
            </a:r>
            <a:r>
              <a:rPr lang="ru-RU" sz="5600" b="1" dirty="0" err="1">
                <a:solidFill>
                  <a:srgbClr val="0070C0"/>
                </a:solidFill>
              </a:rPr>
              <a:t>Дмитрівна</a:t>
            </a:r>
            <a:r>
              <a:rPr lang="uk-UA" sz="5600" b="1" dirty="0">
                <a:solidFill>
                  <a:srgbClr val="0070C0"/>
                </a:solidFill>
              </a:rPr>
              <a:t>, класний керівник – Любов Северинівна, куратор в технікумі – Наталя Григорівна. Саме вони заклали в моїй душі перші мрії стати вчителем. </a:t>
            </a:r>
            <a:endParaRPr lang="ru-RU" sz="5600" b="1" dirty="0">
              <a:solidFill>
                <a:srgbClr val="0070C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uk-UA" sz="5600" b="1" dirty="0">
                <a:solidFill>
                  <a:srgbClr val="0070C0"/>
                </a:solidFill>
              </a:rPr>
              <a:t>        Закінчивши школу, я спробувала вступити до педагогічного інституту, але не пройшла </a:t>
            </a:r>
            <a:r>
              <a:rPr lang="ru-RU" sz="5600" b="1" dirty="0">
                <a:solidFill>
                  <a:srgbClr val="0070C0"/>
                </a:solidFill>
              </a:rPr>
              <a:t>за </a:t>
            </a:r>
            <a:r>
              <a:rPr lang="uk-UA" sz="5600" b="1" dirty="0">
                <a:solidFill>
                  <a:srgbClr val="0070C0"/>
                </a:solidFill>
              </a:rPr>
              <a:t>конкурсом. Тоді вперше переступила поріг радгоспу-технікуму, працюючи лаборантом. Із захопленням дивилась на викладачів, які в білих халатах і з журналом в руках поспішали на заняття. І, заплющивши очі, бачила на їх місці себе. Тоді й поставила перед собою мету – своїми  силами колись повернутись в ці стіни, ставши </a:t>
            </a:r>
            <a:r>
              <a:rPr lang="ru-RU" sz="5600" b="1" dirty="0" err="1">
                <a:solidFill>
                  <a:srgbClr val="0070C0"/>
                </a:solidFill>
              </a:rPr>
              <a:t>викладачем</a:t>
            </a:r>
            <a:r>
              <a:rPr lang="uk-UA" sz="5600" b="1" dirty="0">
                <a:solidFill>
                  <a:srgbClr val="0070C0"/>
                </a:solidFill>
              </a:rPr>
              <a:t>.</a:t>
            </a:r>
            <a:endParaRPr lang="ru-RU" sz="5600" b="1" dirty="0">
              <a:solidFill>
                <a:srgbClr val="0070C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uk-UA" sz="5600" b="1" dirty="0">
                <a:solidFill>
                  <a:srgbClr val="0070C0"/>
                </a:solidFill>
              </a:rPr>
              <a:t>       Почала з найменшого – вступила на ветеринарне відділення радгоспу-технікуму. Потім було навчання в інституті, на педагогічному факультеті Національного аграрного університету.   </a:t>
            </a:r>
            <a:endParaRPr lang="ru-RU" sz="5600" b="1" dirty="0">
              <a:solidFill>
                <a:srgbClr val="0070C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uk-UA" sz="5600" b="1" dirty="0">
                <a:solidFill>
                  <a:srgbClr val="0070C0"/>
                </a:solidFill>
              </a:rPr>
              <a:t>       І ось я викладач</a:t>
            </a:r>
            <a:r>
              <a:rPr lang="ru-RU" sz="5600" b="1" dirty="0">
                <a:solidFill>
                  <a:srgbClr val="0070C0"/>
                </a:solidFill>
              </a:rPr>
              <a:t>…</a:t>
            </a:r>
            <a:r>
              <a:rPr lang="uk-UA" sz="5600" b="1" dirty="0">
                <a:solidFill>
                  <a:srgbClr val="0070C0"/>
                </a:solidFill>
              </a:rPr>
              <a:t>Мої учні виявилися дуже допитливими, відкритими і щирими дітьми. З ними я пройшла перші ази педагогічної діяльності, навчилася розуміти їх, відкривати їхні серця. </a:t>
            </a:r>
            <a:endParaRPr lang="ru-RU" sz="5600" b="1" dirty="0">
              <a:solidFill>
                <a:srgbClr val="0070C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uk-UA" sz="5600" b="1" dirty="0">
                <a:solidFill>
                  <a:srgbClr val="0070C0"/>
                </a:solidFill>
              </a:rPr>
              <a:t>       З тих пір пройшло чимало років. За моїми плечима досвід роботи, шість випущених груп, </a:t>
            </a:r>
            <a:r>
              <a:rPr lang="ru-RU" sz="5600" b="1" dirty="0" err="1">
                <a:solidFill>
                  <a:srgbClr val="0070C0"/>
                </a:solidFill>
              </a:rPr>
              <a:t>певні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надбання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і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досягнення</a:t>
            </a:r>
            <a:r>
              <a:rPr lang="ru-RU" sz="5600" b="1" dirty="0">
                <a:solidFill>
                  <a:srgbClr val="0070C0"/>
                </a:solidFill>
              </a:rPr>
              <a:t>. Але </a:t>
            </a:r>
            <a:r>
              <a:rPr lang="ru-RU" sz="5600" b="1" dirty="0" err="1">
                <a:solidFill>
                  <a:srgbClr val="0070C0"/>
                </a:solidFill>
              </a:rPr>
              <a:t>основне</a:t>
            </a:r>
            <a:r>
              <a:rPr lang="ru-RU" sz="5600" b="1" dirty="0">
                <a:solidFill>
                  <a:srgbClr val="0070C0"/>
                </a:solidFill>
              </a:rPr>
              <a:t> те, </a:t>
            </a:r>
            <a:r>
              <a:rPr lang="ru-RU" sz="5600" b="1" dirty="0" err="1">
                <a:solidFill>
                  <a:srgbClr val="0070C0"/>
                </a:solidFill>
              </a:rPr>
              <a:t>що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здійснилася</a:t>
            </a:r>
            <a:r>
              <a:rPr lang="ru-RU" sz="5600" b="1" dirty="0">
                <a:solidFill>
                  <a:srgbClr val="0070C0"/>
                </a:solidFill>
              </a:rPr>
              <a:t> моя </a:t>
            </a:r>
            <a:r>
              <a:rPr lang="ru-RU" sz="5600" b="1" dirty="0" err="1">
                <a:solidFill>
                  <a:srgbClr val="0070C0"/>
                </a:solidFill>
              </a:rPr>
              <a:t>мрія</a:t>
            </a:r>
            <a:r>
              <a:rPr lang="ru-RU" sz="5600" b="1" dirty="0">
                <a:solidFill>
                  <a:srgbClr val="0070C0"/>
                </a:solidFill>
              </a:rPr>
              <a:t> – я стала </a:t>
            </a:r>
            <a:r>
              <a:rPr lang="ru-RU" sz="5600" b="1" dirty="0" err="1">
                <a:solidFill>
                  <a:srgbClr val="0070C0"/>
                </a:solidFill>
              </a:rPr>
              <a:t>викладачем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коледжу</a:t>
            </a:r>
            <a:r>
              <a:rPr lang="ru-RU" sz="5600" b="1" dirty="0">
                <a:solidFill>
                  <a:srgbClr val="0070C0"/>
                </a:solidFill>
              </a:rPr>
              <a:t>. Я </a:t>
            </a:r>
            <a:r>
              <a:rPr lang="ru-RU" sz="5600" b="1" dirty="0" err="1">
                <a:solidFill>
                  <a:srgbClr val="0070C0"/>
                </a:solidFill>
              </a:rPr>
              <a:t>досягла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своєї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найзаповітнішої</a:t>
            </a:r>
            <a:r>
              <a:rPr lang="ru-RU" sz="5600" b="1" dirty="0">
                <a:solidFill>
                  <a:srgbClr val="0070C0"/>
                </a:solidFill>
              </a:rPr>
              <a:t> мети – </a:t>
            </a:r>
            <a:r>
              <a:rPr lang="ru-RU" sz="5600" b="1" dirty="0" err="1">
                <a:solidFill>
                  <a:srgbClr val="0070C0"/>
                </a:solidFill>
              </a:rPr>
              <a:t>заходжу</a:t>
            </a:r>
            <a:r>
              <a:rPr lang="ru-RU" sz="5600" b="1" dirty="0">
                <a:solidFill>
                  <a:srgbClr val="0070C0"/>
                </a:solidFill>
              </a:rPr>
              <a:t> до </a:t>
            </a:r>
            <a:r>
              <a:rPr lang="ru-RU" sz="5600" b="1" dirty="0" err="1">
                <a:solidFill>
                  <a:srgbClr val="0070C0"/>
                </a:solidFill>
              </a:rPr>
              <a:t>своїх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студентів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і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бачу</a:t>
            </a:r>
            <a:r>
              <a:rPr lang="ru-RU" sz="5600" b="1" dirty="0">
                <a:solidFill>
                  <a:srgbClr val="0070C0"/>
                </a:solidFill>
              </a:rPr>
              <a:t>, як </a:t>
            </a:r>
            <a:r>
              <a:rPr lang="ru-RU" sz="5600" b="1" dirty="0" err="1">
                <a:solidFill>
                  <a:srgbClr val="0070C0"/>
                </a:solidFill>
              </a:rPr>
              <a:t>світяться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їх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очі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бажанням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дізнатися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багато</a:t>
            </a:r>
            <a:r>
              <a:rPr lang="ru-RU" sz="5600" b="1" dirty="0">
                <a:solidFill>
                  <a:srgbClr val="0070C0"/>
                </a:solidFill>
              </a:rPr>
              <a:t> нового, </a:t>
            </a:r>
            <a:r>
              <a:rPr lang="ru-RU" sz="5600" b="1" dirty="0" err="1">
                <a:solidFill>
                  <a:srgbClr val="0070C0"/>
                </a:solidFill>
              </a:rPr>
              <a:t>цікавого</a:t>
            </a:r>
            <a:r>
              <a:rPr lang="ru-RU" sz="5600" b="1" dirty="0">
                <a:solidFill>
                  <a:srgbClr val="0070C0"/>
                </a:solidFill>
              </a:rPr>
              <a:t>, </a:t>
            </a:r>
            <a:r>
              <a:rPr lang="ru-RU" sz="5600" b="1" dirty="0" err="1">
                <a:solidFill>
                  <a:srgbClr val="0070C0"/>
                </a:solidFill>
              </a:rPr>
              <a:t>корисного</a:t>
            </a:r>
            <a:r>
              <a:rPr lang="ru-RU" sz="5600" b="1" dirty="0">
                <a:solidFill>
                  <a:srgbClr val="0070C0"/>
                </a:solidFill>
              </a:rPr>
              <a:t>. І я </a:t>
            </a:r>
            <a:r>
              <a:rPr lang="ru-RU" sz="5600" b="1" dirty="0" err="1">
                <a:solidFill>
                  <a:srgbClr val="0070C0"/>
                </a:solidFill>
              </a:rPr>
              <a:t>вчу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їх</a:t>
            </a:r>
            <a:r>
              <a:rPr lang="ru-RU" sz="5600" b="1" dirty="0">
                <a:solidFill>
                  <a:srgbClr val="0070C0"/>
                </a:solidFill>
              </a:rPr>
              <a:t> не </a:t>
            </a:r>
            <a:r>
              <a:rPr lang="ru-RU" sz="5600" b="1" dirty="0" err="1">
                <a:solidFill>
                  <a:srgbClr val="0070C0"/>
                </a:solidFill>
              </a:rPr>
              <a:t>тільки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професії</a:t>
            </a:r>
            <a:r>
              <a:rPr lang="ru-RU" sz="5600" b="1" dirty="0">
                <a:solidFill>
                  <a:srgbClr val="0070C0"/>
                </a:solidFill>
              </a:rPr>
              <a:t>, </a:t>
            </a:r>
            <a:r>
              <a:rPr lang="ru-RU" sz="5600" b="1" dirty="0" err="1">
                <a:solidFill>
                  <a:srgbClr val="0070C0"/>
                </a:solidFill>
              </a:rPr>
              <a:t>але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й</a:t>
            </a:r>
            <a:r>
              <a:rPr lang="ru-RU" sz="5600" b="1" dirty="0">
                <a:solidFill>
                  <a:srgbClr val="0070C0"/>
                </a:solidFill>
              </a:rPr>
              <a:t> стати </a:t>
            </a:r>
            <a:r>
              <a:rPr lang="ru-RU" sz="5600" b="1" dirty="0" err="1">
                <a:solidFill>
                  <a:srgbClr val="0070C0"/>
                </a:solidFill>
              </a:rPr>
              <a:t>справжніми</a:t>
            </a:r>
            <a:r>
              <a:rPr lang="ru-RU" sz="5600" b="1" dirty="0">
                <a:solidFill>
                  <a:srgbClr val="0070C0"/>
                </a:solidFill>
              </a:rPr>
              <a:t> людьми. А </a:t>
            </a:r>
            <a:r>
              <a:rPr lang="ru-RU" sz="5600" b="1" dirty="0" err="1">
                <a:solidFill>
                  <a:srgbClr val="0070C0"/>
                </a:solidFill>
              </a:rPr>
              <a:t>це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найважливіше</a:t>
            </a:r>
            <a:r>
              <a:rPr lang="ru-RU" sz="5600" b="1" dirty="0">
                <a:solidFill>
                  <a:srgbClr val="0070C0"/>
                </a:solidFill>
              </a:rPr>
              <a:t> для педагога. Тому я </a:t>
            </a:r>
            <a:r>
              <a:rPr lang="ru-RU" sz="5600" b="1" dirty="0" err="1">
                <a:solidFill>
                  <a:srgbClr val="0070C0"/>
                </a:solidFill>
              </a:rPr>
              <a:t>щаслива</a:t>
            </a:r>
            <a:r>
              <a:rPr lang="ru-RU" sz="5600" b="1" dirty="0">
                <a:solidFill>
                  <a:srgbClr val="0070C0"/>
                </a:solidFill>
              </a:rPr>
              <a:t> </a:t>
            </a:r>
            <a:r>
              <a:rPr lang="ru-RU" sz="5600" b="1" dirty="0" err="1">
                <a:solidFill>
                  <a:srgbClr val="0070C0"/>
                </a:solidFill>
              </a:rPr>
              <a:t>людина</a:t>
            </a:r>
            <a:r>
              <a:rPr lang="ru-RU" sz="5600" b="1" dirty="0">
                <a:solidFill>
                  <a:srgbClr val="0070C0"/>
                </a:solidFill>
              </a:rPr>
              <a:t>…</a:t>
            </a:r>
          </a:p>
          <a:p>
            <a:endParaRPr lang="ru-RU" sz="5600" dirty="0">
              <a:solidFill>
                <a:srgbClr val="0070C0"/>
              </a:solidFill>
            </a:endParaRPr>
          </a:p>
        </p:txBody>
      </p:sp>
      <p:pic>
        <p:nvPicPr>
          <p:cNvPr id="4" name="Рисунок 73" descr="https://encrypted-tbn1.gstatic.com/images?q=tbn:ANd9GcShecPhJCjB8EJEnZpUh5px7sh6hnZa98x2qtpEdRuFBTeSJ0J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6274" y="260648"/>
            <a:ext cx="1847726" cy="147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089" y="620688"/>
            <a:ext cx="8122911" cy="62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-315416"/>
            <a:ext cx="7498080" cy="1733054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C00000"/>
                </a:solidFill>
              </a:rPr>
              <a:t>В даний час куратор навчальної групи Т-21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320" y="1169554"/>
            <a:ext cx="8184680" cy="568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Перше вересня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729" y="836712"/>
            <a:ext cx="8152271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t="11151"/>
          <a:stretch>
            <a:fillRect/>
          </a:stretch>
        </p:blipFill>
        <p:spPr bwMode="auto">
          <a:xfrm>
            <a:off x="980728" y="548680"/>
            <a:ext cx="8163272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28" y="404664"/>
            <a:ext cx="8163272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332656"/>
            <a:ext cx="81724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60648"/>
            <a:ext cx="9144001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8193"/>
          <a:stretch>
            <a:fillRect/>
          </a:stretch>
        </p:blipFill>
        <p:spPr bwMode="auto">
          <a:xfrm>
            <a:off x="2699792" y="52868"/>
            <a:ext cx="4824536" cy="680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 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 err="1">
                <a:solidFill>
                  <a:srgbClr val="C00000"/>
                </a:solidFill>
              </a:rPr>
              <a:t>“Професія</a:t>
            </a:r>
            <a:r>
              <a:rPr lang="uk-UA" b="1" dirty="0">
                <a:solidFill>
                  <a:srgbClr val="C00000"/>
                </a:solidFill>
              </a:rPr>
              <a:t> технолога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 моїми </a:t>
            </a:r>
            <a:r>
              <a:rPr lang="uk-UA" b="1" dirty="0" err="1">
                <a:solidFill>
                  <a:srgbClr val="C00000"/>
                </a:solidFill>
              </a:rPr>
              <a:t>очима”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088" y="1412776"/>
            <a:ext cx="4029912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28328"/>
            <a:ext cx="4176464" cy="542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"/>
            <a:ext cx="81003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88640"/>
            <a:ext cx="7498080" cy="605976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uk-UA" sz="3400" b="1" i="1" dirty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endParaRPr lang="uk-UA" sz="3400" b="1" i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9600" b="1" i="1" dirty="0">
                <a:solidFill>
                  <a:srgbClr val="7030A0"/>
                </a:solidFill>
              </a:rPr>
              <a:t>Педагогічне кредо:</a:t>
            </a:r>
          </a:p>
          <a:p>
            <a:pPr>
              <a:buNone/>
            </a:pPr>
            <a:endParaRPr lang="uk-UA" sz="9600" b="1" i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uk-UA" sz="5600" b="1" dirty="0">
                <a:solidFill>
                  <a:srgbClr val="C00000"/>
                </a:solidFill>
              </a:rPr>
              <a:t>Донести до серця кожного студента знання, досвід і практичні вміння.</a:t>
            </a: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5600" b="1" dirty="0">
                <a:solidFill>
                  <a:srgbClr val="C00000"/>
                </a:solidFill>
              </a:rPr>
              <a:t> </a:t>
            </a: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5600" b="1" dirty="0">
                <a:solidFill>
                  <a:srgbClr val="C00000"/>
                </a:solidFill>
              </a:rPr>
              <a:t>Успіх приходить до того, хто робить те, що найбільше любить.</a:t>
            </a: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5600" b="1" dirty="0">
                <a:solidFill>
                  <a:srgbClr val="C00000"/>
                </a:solidFill>
              </a:rPr>
              <a:t>                                                                                       М.Форбс</a:t>
            </a:r>
          </a:p>
          <a:p>
            <a:pPr>
              <a:buNone/>
            </a:pP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9600" b="1" dirty="0">
                <a:solidFill>
                  <a:srgbClr val="7030A0"/>
                </a:solidFill>
              </a:rPr>
              <a:t>Мої педагогічні принципи:</a:t>
            </a:r>
            <a:endParaRPr lang="uk-UA" sz="9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5600" b="1" dirty="0">
                <a:solidFill>
                  <a:srgbClr val="C00000"/>
                </a:solidFill>
              </a:rPr>
              <a:t>гармонія у стосунках зі студентами та їхніми батьками;</a:t>
            </a:r>
            <a:endParaRPr lang="uk-UA" sz="5600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uk-UA" sz="5600" b="1" dirty="0">
                <a:solidFill>
                  <a:srgbClr val="C00000"/>
                </a:solidFill>
              </a:rPr>
              <a:t>любити всіх своїх вихованців: дисциплінованих чи порушників, талановитих чи не дуже, веселих чи сумних, спокійних чи непосидючих;</a:t>
            </a: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5600" b="1" dirty="0">
                <a:solidFill>
                  <a:srgbClr val="C00000"/>
                </a:solidFill>
              </a:rPr>
              <a:t> </a:t>
            </a:r>
            <a:r>
              <a:rPr lang="uk-UA" sz="5600" b="1" dirty="0">
                <a:solidFill>
                  <a:srgbClr val="C00000"/>
                </a:solidFill>
              </a:rPr>
              <a:t>вимогливість до студентів у поєднанні з повагою до їхньої</a:t>
            </a:r>
            <a:r>
              <a:rPr lang="uk-UA" sz="5600" dirty="0">
                <a:solidFill>
                  <a:srgbClr val="C00000"/>
                </a:solidFill>
              </a:rPr>
              <a:t> </a:t>
            </a:r>
            <a:r>
              <a:rPr lang="uk-UA" sz="5600" b="1" dirty="0">
                <a:solidFill>
                  <a:srgbClr val="C00000"/>
                </a:solidFill>
              </a:rPr>
              <a:t> особистості;</a:t>
            </a: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5600" b="1" dirty="0">
                <a:solidFill>
                  <a:srgbClr val="C00000"/>
                </a:solidFill>
              </a:rPr>
              <a:t> </a:t>
            </a:r>
            <a:endParaRPr lang="uk-UA" sz="5600" dirty="0">
              <a:solidFill>
                <a:srgbClr val="C00000"/>
              </a:solidFill>
            </a:endParaRPr>
          </a:p>
          <a:p>
            <a:pPr lvl="0">
              <a:buNone/>
            </a:pPr>
            <a:r>
              <a:rPr lang="uk-UA" sz="5600" b="1" dirty="0">
                <a:solidFill>
                  <a:srgbClr val="C00000"/>
                </a:solidFill>
              </a:rPr>
              <a:t>«Ти можеш!» - повинен нагадувати куратор студентові.</a:t>
            </a:r>
            <a:endParaRPr lang="uk-UA" sz="5600" dirty="0">
              <a:solidFill>
                <a:srgbClr val="C00000"/>
              </a:solidFill>
            </a:endParaRPr>
          </a:p>
          <a:p>
            <a:pPr lvl="0">
              <a:buNone/>
            </a:pPr>
            <a:r>
              <a:rPr lang="uk-UA" sz="5600" b="1" dirty="0">
                <a:solidFill>
                  <a:srgbClr val="C00000"/>
                </a:solidFill>
              </a:rPr>
              <a:t>«Він може!» - повинна запевняти група.</a:t>
            </a:r>
            <a:endParaRPr lang="uk-UA" sz="5600" dirty="0">
              <a:solidFill>
                <a:srgbClr val="C00000"/>
              </a:solidFill>
            </a:endParaRPr>
          </a:p>
          <a:p>
            <a:pPr lvl="0">
              <a:buNone/>
            </a:pPr>
            <a:r>
              <a:rPr lang="uk-UA" sz="5600" b="1" dirty="0">
                <a:solidFill>
                  <a:srgbClr val="C00000"/>
                </a:solidFill>
              </a:rPr>
              <a:t>«Я можу!» - повинен повірити в себе студент.</a:t>
            </a:r>
          </a:p>
          <a:p>
            <a:pPr lvl="0">
              <a:buNone/>
            </a:pP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9600" b="1" dirty="0" err="1">
                <a:solidFill>
                  <a:srgbClr val="7030A0"/>
                </a:solidFill>
              </a:rPr>
              <a:t>Моє</a:t>
            </a:r>
            <a:r>
              <a:rPr lang="ru-RU" sz="9600" b="1" dirty="0">
                <a:solidFill>
                  <a:srgbClr val="7030A0"/>
                </a:solidFill>
              </a:rPr>
              <a:t> </a:t>
            </a:r>
            <a:r>
              <a:rPr lang="ru-RU" sz="9600" b="1" dirty="0" err="1">
                <a:solidFill>
                  <a:srgbClr val="7030A0"/>
                </a:solidFill>
              </a:rPr>
              <a:t>життєве</a:t>
            </a:r>
            <a:r>
              <a:rPr lang="ru-RU" sz="9600" b="1" dirty="0">
                <a:solidFill>
                  <a:srgbClr val="7030A0"/>
                </a:solidFill>
              </a:rPr>
              <a:t> кредо</a:t>
            </a:r>
            <a:r>
              <a:rPr lang="ru-RU" sz="5600" b="1" dirty="0">
                <a:solidFill>
                  <a:srgbClr val="7030A0"/>
                </a:solidFill>
              </a:rPr>
              <a:t>:</a:t>
            </a:r>
            <a:r>
              <a:rPr lang="uk-UA" sz="5600" b="1" dirty="0">
                <a:solidFill>
                  <a:srgbClr val="7030A0"/>
                </a:solidFill>
              </a:rPr>
              <a:t>  </a:t>
            </a:r>
            <a:endParaRPr lang="uk-UA" sz="5600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uk-UA" sz="5600" b="1" dirty="0">
                <a:solidFill>
                  <a:srgbClr val="C00000"/>
                </a:solidFill>
              </a:rPr>
              <a:t>" Життя - це можливість. Скористайся нею!  Життя - це виклик. Прийми його! Життя таке чудове. Не змарнуй його! Це твоє життя. Виборюй його!" </a:t>
            </a:r>
            <a:endParaRPr lang="uk-UA" sz="5600" dirty="0">
              <a:solidFill>
                <a:srgbClr val="C00000"/>
              </a:solidFill>
            </a:endParaRPr>
          </a:p>
          <a:p>
            <a:pPr>
              <a:buNone/>
            </a:pPr>
            <a:endParaRPr lang="uk-UA" dirty="0"/>
          </a:p>
        </p:txBody>
      </p:sp>
      <p:pic>
        <p:nvPicPr>
          <p:cNvPr id="20481" name="Рисунок 73" descr="https://encrypted-tbn1.gstatic.com/images?q=tbn:ANd9GcShecPhJCjB8EJEnZpUh5px7sh6hnZa98x2qtpEdRuFBTeSJ0J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48680"/>
            <a:ext cx="206375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ownloads\IMG_20230223_10475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51"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3711" b="2332"/>
          <a:stretch>
            <a:fillRect/>
          </a:stretch>
        </p:blipFill>
        <p:spPr bwMode="auto">
          <a:xfrm>
            <a:off x="1331640" y="0"/>
            <a:ext cx="7812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81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Виховні заходи в групі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uk-UA" sz="3400" b="1" dirty="0">
                <a:solidFill>
                  <a:srgbClr val="0070C0"/>
                </a:solidFill>
              </a:rPr>
              <a:t>Провела першу виховну годину «Ми – українці. Слава і честь незламним!»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Алгоритм дій  у стресових ситуаціях.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Виховна година до міжнародного дня миру.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Виховна година до ЗУНР.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Взяли участь у конкурсі «Креативний урожай».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Підготували з редколегією групи стінгазету «Професія технолог моїми очима».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Провела бесіду на виховній годині «Як подолати паніку».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«75 </a:t>
            </a:r>
            <a:r>
              <a:rPr lang="uk-UA" sz="3400" b="1" dirty="0" err="1">
                <a:solidFill>
                  <a:srgbClr val="0070C0"/>
                </a:solidFill>
              </a:rPr>
              <a:t>–річчя</a:t>
            </a:r>
            <a:r>
              <a:rPr lang="uk-UA" sz="3400" b="1" dirty="0">
                <a:solidFill>
                  <a:srgbClr val="0070C0"/>
                </a:solidFill>
              </a:rPr>
              <a:t> злочинів радянської влади проти українців».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 «Листопадовий зрив: як одна ніч змінила історію».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 «</a:t>
            </a:r>
            <a:r>
              <a:rPr lang="uk-UA" sz="3400" b="1" dirty="0" err="1">
                <a:solidFill>
                  <a:srgbClr val="0070C0"/>
                </a:solidFill>
              </a:rPr>
              <a:t>Толерантість</a:t>
            </a:r>
            <a:r>
              <a:rPr lang="uk-UA" sz="3400" b="1" dirty="0">
                <a:solidFill>
                  <a:srgbClr val="0070C0"/>
                </a:solidFill>
              </a:rPr>
              <a:t> починається з тебе».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«Голодний дух – День </a:t>
            </a:r>
            <a:r>
              <a:rPr lang="uk-UA" sz="3400" b="1" dirty="0" err="1">
                <a:solidFill>
                  <a:srgbClr val="0070C0"/>
                </a:solidFill>
              </a:rPr>
              <a:t>пам’</a:t>
            </a:r>
            <a:r>
              <a:rPr lang="ru-RU" sz="3400" b="1" dirty="0" err="1">
                <a:solidFill>
                  <a:srgbClr val="0070C0"/>
                </a:solidFill>
              </a:rPr>
              <a:t>ят</a:t>
            </a:r>
            <a:r>
              <a:rPr lang="uk-UA" sz="3400" b="1" dirty="0">
                <a:solidFill>
                  <a:srgbClr val="0070C0"/>
                </a:solidFill>
              </a:rPr>
              <a:t>і</a:t>
            </a:r>
            <a:r>
              <a:rPr lang="ru-RU" sz="3400" b="1" dirty="0">
                <a:solidFill>
                  <a:srgbClr val="0070C0"/>
                </a:solidFill>
              </a:rPr>
              <a:t> жертв Голодомору”.</a:t>
            </a: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«Права людини – понад усе! Міжнародний день прав».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ru-RU" sz="3400" b="1" dirty="0" err="1">
                <a:solidFill>
                  <a:srgbClr val="0070C0"/>
                </a:solidFill>
              </a:rPr>
              <a:t>Виховна</a:t>
            </a:r>
            <a:r>
              <a:rPr lang="ru-RU" sz="3400" b="1" dirty="0">
                <a:solidFill>
                  <a:srgbClr val="0070C0"/>
                </a:solidFill>
              </a:rPr>
              <a:t> година до дня </a:t>
            </a:r>
            <a:r>
              <a:rPr lang="ru-RU" sz="3400" b="1" dirty="0" err="1">
                <a:solidFill>
                  <a:srgbClr val="0070C0"/>
                </a:solidFill>
              </a:rPr>
              <a:t>Захисника</a:t>
            </a:r>
            <a:r>
              <a:rPr lang="ru-RU" sz="3400" b="1" dirty="0">
                <a:solidFill>
                  <a:srgbClr val="0070C0"/>
                </a:solidFill>
              </a:rPr>
              <a:t> В</a:t>
            </a:r>
            <a:r>
              <a:rPr lang="uk-UA" sz="3400" b="1" dirty="0">
                <a:solidFill>
                  <a:srgbClr val="0070C0"/>
                </a:solidFill>
              </a:rPr>
              <a:t>і</a:t>
            </a:r>
            <a:r>
              <a:rPr lang="ru-RU" sz="3400" b="1" dirty="0" err="1">
                <a:solidFill>
                  <a:srgbClr val="0070C0"/>
                </a:solidFill>
              </a:rPr>
              <a:t>тчизни</a:t>
            </a:r>
            <a:r>
              <a:rPr lang="ru-RU" sz="3400" b="1" dirty="0">
                <a:solidFill>
                  <a:srgbClr val="0070C0"/>
                </a:solidFill>
              </a:rPr>
              <a:t> та </a:t>
            </a:r>
            <a:r>
              <a:rPr lang="ru-RU" sz="3400" b="1" dirty="0" err="1">
                <a:solidFill>
                  <a:srgbClr val="0070C0"/>
                </a:solidFill>
              </a:rPr>
              <a:t>волонтерства</a:t>
            </a:r>
            <a:r>
              <a:rPr lang="uk-UA" sz="3400" b="1" dirty="0">
                <a:solidFill>
                  <a:srgbClr val="0070C0"/>
                </a:solidFill>
              </a:rPr>
              <a:t>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Залучила студентів групи до участі в </a:t>
            </a:r>
            <a:r>
              <a:rPr lang="uk-UA" sz="3400" b="1" dirty="0" err="1">
                <a:solidFill>
                  <a:srgbClr val="0070C0"/>
                </a:solidFill>
              </a:rPr>
              <a:t>онлайн</a:t>
            </a:r>
            <a:r>
              <a:rPr lang="uk-UA" sz="3400" b="1" dirty="0">
                <a:solidFill>
                  <a:srgbClr val="0070C0"/>
                </a:solidFill>
              </a:rPr>
              <a:t> анкетуванні на виявлення жорстокого поводження з підлітками.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Студенти групи </a:t>
            </a:r>
            <a:r>
              <a:rPr lang="uk-UA" sz="3400" b="1" dirty="0" err="1">
                <a:solidFill>
                  <a:srgbClr val="0070C0"/>
                </a:solidFill>
              </a:rPr>
              <a:t>Цепцура</a:t>
            </a:r>
            <a:r>
              <a:rPr lang="uk-UA" sz="3400" b="1" dirty="0">
                <a:solidFill>
                  <a:srgbClr val="0070C0"/>
                </a:solidFill>
              </a:rPr>
              <a:t> Віра і </a:t>
            </a:r>
            <a:r>
              <a:rPr lang="uk-UA" sz="3400" b="1" dirty="0" err="1">
                <a:solidFill>
                  <a:srgbClr val="0070C0"/>
                </a:solidFill>
              </a:rPr>
              <a:t>Сташків</a:t>
            </a:r>
            <a:r>
              <a:rPr lang="uk-UA" sz="3400" b="1" dirty="0">
                <a:solidFill>
                  <a:srgbClr val="0070C0"/>
                </a:solidFill>
              </a:rPr>
              <a:t> Ярослава взяли участь у конкурсі читців і в номінації «Лірика» отримали відповідно 1 і 3 місця.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 err="1">
                <a:solidFill>
                  <a:srgbClr val="0070C0"/>
                </a:solidFill>
              </a:rPr>
              <a:t>Цепцура</a:t>
            </a:r>
            <a:r>
              <a:rPr lang="uk-UA" sz="3400" b="1" dirty="0">
                <a:solidFill>
                  <a:srgbClr val="0070C0"/>
                </a:solidFill>
              </a:rPr>
              <a:t> Віра зайняла 3 місце в обласному конкурсі поезії.</a:t>
            </a:r>
            <a:endParaRPr lang="ru-RU" sz="3400" b="1" dirty="0">
              <a:solidFill>
                <a:srgbClr val="0070C0"/>
              </a:solidFill>
            </a:endParaRPr>
          </a:p>
          <a:p>
            <a:pPr lvl="0"/>
            <a:r>
              <a:rPr lang="uk-UA" sz="3400" b="1" dirty="0">
                <a:solidFill>
                  <a:srgbClr val="0070C0"/>
                </a:solidFill>
              </a:rPr>
              <a:t>Підготувала команду КВК до дня студента (перше місце). </a:t>
            </a:r>
            <a:endParaRPr lang="ru-RU" sz="3400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circl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818072" cy="98072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Команда </a:t>
            </a:r>
            <a:r>
              <a:rPr lang="uk-UA" b="1" dirty="0" err="1">
                <a:solidFill>
                  <a:srgbClr val="C00000"/>
                </a:solidFill>
              </a:rPr>
              <a:t>“Рогатинські</a:t>
            </a:r>
            <a:r>
              <a:rPr lang="uk-UA" b="1" dirty="0">
                <a:solidFill>
                  <a:srgbClr val="C00000"/>
                </a:solidFill>
              </a:rPr>
              <a:t> </a:t>
            </a:r>
            <a:r>
              <a:rPr lang="uk-UA" b="1" dirty="0" err="1">
                <a:solidFill>
                  <a:srgbClr val="C00000"/>
                </a:solidFill>
              </a:rPr>
              <a:t>льотчики”</a:t>
            </a:r>
            <a:r>
              <a:rPr lang="uk-UA" b="1" dirty="0">
                <a:solidFill>
                  <a:srgbClr val="C00000"/>
                </a:solidFill>
              </a:rPr>
              <a:t> – переможці КВК на день студента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Фото</a:t>
            </a:r>
            <a:endParaRPr lang="ru-RU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81724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810039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Навчальна практика в господарстві </a:t>
            </a:r>
            <a:r>
              <a:rPr lang="uk-UA" dirty="0" err="1">
                <a:solidFill>
                  <a:srgbClr val="C00000"/>
                </a:solidFill>
                <a:latin typeface="Arial Black" pitchFamily="34" charset="0"/>
              </a:rPr>
              <a:t>“Персей-Агро”</a:t>
            </a:r>
            <a:r>
              <a:rPr lang="uk-UA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55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817240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Доїльна зала в </a:t>
            </a:r>
            <a:r>
              <a:rPr lang="uk-UA" b="1" dirty="0" err="1">
                <a:solidFill>
                  <a:srgbClr val="C00000"/>
                </a:solidFill>
              </a:rPr>
              <a:t>“Персей-Агро”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220072" y="1447800"/>
            <a:ext cx="3713616" cy="4800600"/>
          </a:xfrm>
        </p:spPr>
        <p:txBody>
          <a:bodyPr/>
          <a:lstStyle/>
          <a:p>
            <a:pPr>
              <a:buNone/>
            </a:pPr>
            <a:endParaRPr lang="uk-UA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81724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4" y="692696"/>
            <a:ext cx="913235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43608" y="260648"/>
            <a:ext cx="7488832" cy="598775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5800" b="1" i="1" dirty="0">
                <a:solidFill>
                  <a:srgbClr val="C00000"/>
                </a:solidFill>
              </a:rPr>
              <a:t>Участь у тижні циклової комісії</a:t>
            </a:r>
          </a:p>
          <a:p>
            <a:pPr algn="ctr">
              <a:buNone/>
            </a:pPr>
            <a:r>
              <a:rPr lang="ru-RU" sz="5800" b="1" i="1" dirty="0">
                <a:solidFill>
                  <a:srgbClr val="C00000"/>
                </a:solidFill>
              </a:rPr>
              <a:t>т</a:t>
            </a:r>
            <a:r>
              <a:rPr lang="uk-UA" sz="5800" b="1" i="1" dirty="0" err="1">
                <a:solidFill>
                  <a:srgbClr val="C00000"/>
                </a:solidFill>
              </a:rPr>
              <a:t>ехнологічних</a:t>
            </a:r>
            <a:r>
              <a:rPr lang="uk-UA" sz="5800" b="1" i="1" dirty="0">
                <a:solidFill>
                  <a:srgbClr val="C00000"/>
                </a:solidFill>
              </a:rPr>
              <a:t> дисциплін:</a:t>
            </a:r>
          </a:p>
          <a:p>
            <a:pPr algn="ctr">
              <a:buNone/>
            </a:pPr>
            <a:r>
              <a:rPr lang="uk-UA" sz="3400" b="1" i="1" dirty="0">
                <a:solidFill>
                  <a:srgbClr val="0070C0"/>
                </a:solidFill>
              </a:rPr>
              <a:t> </a:t>
            </a:r>
          </a:p>
          <a:p>
            <a:pPr lvl="0" algn="just">
              <a:buFont typeface="Wingdings" pitchFamily="2" charset="2"/>
              <a:buChar char="Ø"/>
            </a:pPr>
            <a:r>
              <a:rPr lang="uk-UA" sz="4500" i="1" dirty="0">
                <a:solidFill>
                  <a:srgbClr val="0070C0"/>
                </a:solidFill>
              </a:rPr>
              <a:t> </a:t>
            </a:r>
            <a:r>
              <a:rPr lang="uk-UA" sz="4500" b="1" i="1" dirty="0">
                <a:solidFill>
                  <a:srgbClr val="0070C0"/>
                </a:solidFill>
              </a:rPr>
              <a:t>Конкурс «Кращий знавець дисципліни  «Годівля сільськогосподарських тварин.»»</a:t>
            </a:r>
            <a:endParaRPr lang="uk-UA" sz="4500" b="1" dirty="0">
              <a:solidFill>
                <a:srgbClr val="0070C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endParaRPr lang="uk-UA" sz="4500" b="1" i="1" dirty="0">
              <a:solidFill>
                <a:srgbClr val="0070C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4500" b="1" i="1" dirty="0">
                <a:solidFill>
                  <a:srgbClr val="0070C0"/>
                </a:solidFill>
              </a:rPr>
              <a:t>Підготовка та проведення олімпіад серед студентів відділення</a:t>
            </a:r>
            <a:endParaRPr lang="uk-UA" sz="4500" b="1" dirty="0">
              <a:solidFill>
                <a:srgbClr val="0070C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endParaRPr lang="uk-UA" sz="4500" b="1" i="1" dirty="0">
              <a:solidFill>
                <a:srgbClr val="0070C0"/>
              </a:solidFill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uk-UA" sz="4500" b="1" i="1" dirty="0">
                <a:solidFill>
                  <a:srgbClr val="0070C0"/>
                </a:solidFill>
              </a:rPr>
              <a:t>Підготовка та демонстрування відеофільму</a:t>
            </a:r>
            <a:r>
              <a:rPr lang="uk-UA" sz="4500" b="1" dirty="0">
                <a:solidFill>
                  <a:srgbClr val="0070C0"/>
                </a:solidFill>
              </a:rPr>
              <a:t> </a:t>
            </a:r>
            <a:r>
              <a:rPr lang="uk-UA" sz="4500" b="1" i="1" dirty="0">
                <a:solidFill>
                  <a:srgbClr val="0070C0"/>
                </a:solidFill>
              </a:rPr>
              <a:t>«</a:t>
            </a:r>
            <a:r>
              <a:rPr lang="uk-UA" sz="4500" b="1" i="1" dirty="0" err="1">
                <a:solidFill>
                  <a:srgbClr val="0070C0"/>
                </a:solidFill>
              </a:rPr>
              <a:t>Генномодифіковані</a:t>
            </a:r>
            <a:r>
              <a:rPr lang="uk-UA" sz="4500" b="1" i="1" dirty="0">
                <a:solidFill>
                  <a:srgbClr val="0070C0"/>
                </a:solidFill>
              </a:rPr>
              <a:t> продукти»</a:t>
            </a:r>
            <a:endParaRPr lang="uk-UA" sz="4500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uk-UA" b="1" dirty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uk-UA" b="1" i="1" dirty="0"/>
              <a:t> </a:t>
            </a:r>
            <a:endParaRPr lang="uk-UA" dirty="0"/>
          </a:p>
          <a:p>
            <a:pPr>
              <a:buNone/>
            </a:pPr>
            <a:endParaRPr lang="uk-UA" dirty="0"/>
          </a:p>
        </p:txBody>
      </p:sp>
      <p:pic>
        <p:nvPicPr>
          <p:cNvPr id="3" name="Рисунок 73" descr="https://encrypted-tbn1.gstatic.com/images?q=tbn:ANd9GcShecPhJCjB8EJEnZpUh5px7sh6hnZa98x2qtpEdRuFBTeSJ0J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97152"/>
            <a:ext cx="206375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060848"/>
            <a:ext cx="7384864" cy="418755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uk-UA" sz="2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uk-UA" b="1" dirty="0">
                <a:solidFill>
                  <a:srgbClr val="C00000"/>
                </a:solidFill>
              </a:rPr>
              <a:t>Методична проблема:</a:t>
            </a:r>
            <a:endParaRPr lang="uk-UA" dirty="0">
              <a:solidFill>
                <a:srgbClr val="C00000"/>
              </a:solidFill>
            </a:endParaRPr>
          </a:p>
          <a:p>
            <a:r>
              <a:rPr lang="uk-UA" b="1" i="1" dirty="0">
                <a:solidFill>
                  <a:srgbClr val="0070C0"/>
                </a:solidFill>
              </a:rPr>
              <a:t> «Інноваційні методи навчання на заняттях спецдисциплін»</a:t>
            </a:r>
            <a:endParaRPr lang="uk-UA" dirty="0">
              <a:solidFill>
                <a:srgbClr val="0070C0"/>
              </a:solidFill>
            </a:endParaRPr>
          </a:p>
          <a:p>
            <a:pPr>
              <a:buNone/>
            </a:pPr>
            <a:endParaRPr lang="uk-UA" dirty="0"/>
          </a:p>
          <a:p>
            <a:pPr algn="ctr">
              <a:buNone/>
            </a:pPr>
            <a:r>
              <a:rPr lang="uk-UA" b="1" dirty="0">
                <a:solidFill>
                  <a:srgbClr val="C00000"/>
                </a:solidFill>
              </a:rPr>
              <a:t>Тема самоосвіти:</a:t>
            </a:r>
            <a:endParaRPr lang="uk-UA" dirty="0">
              <a:solidFill>
                <a:srgbClr val="C00000"/>
              </a:solidFill>
            </a:endParaRPr>
          </a:p>
          <a:p>
            <a:pPr algn="just"/>
            <a:r>
              <a:rPr lang="uk-UA" b="1" i="1" dirty="0">
                <a:solidFill>
                  <a:srgbClr val="0070C0"/>
                </a:solidFill>
              </a:rPr>
              <a:t>«Використання  на заняттях </a:t>
            </a:r>
            <a:r>
              <a:rPr lang="uk-UA" b="1" i="1" dirty="0" err="1">
                <a:solidFill>
                  <a:srgbClr val="0070C0"/>
                </a:solidFill>
              </a:rPr>
              <a:t>відеолекцій</a:t>
            </a:r>
            <a:r>
              <a:rPr lang="uk-UA" b="1" i="1" dirty="0">
                <a:solidFill>
                  <a:srgbClr val="0070C0"/>
                </a:solidFill>
              </a:rPr>
              <a:t> як шлях до активізації творчої пізнавальної діяльності студентів і вдосконалення  навчального процесу» </a:t>
            </a:r>
            <a:endParaRPr lang="uk-UA" dirty="0">
              <a:solidFill>
                <a:srgbClr val="0070C0"/>
              </a:solidFill>
            </a:endParaRPr>
          </a:p>
          <a:p>
            <a:pPr>
              <a:buNone/>
            </a:pP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Новый точечный рисунок.bmp"/>
          <p:cNvPicPr>
            <a:picLocks noChangeAspect="1"/>
          </p:cNvPicPr>
          <p:nvPr/>
        </p:nvPicPr>
        <p:blipFill>
          <a:blip r:embed="rId2" cstate="print"/>
          <a:srcRect r="48288" b="39101"/>
          <a:stretch>
            <a:fillRect/>
          </a:stretch>
        </p:blipFill>
        <p:spPr>
          <a:xfrm>
            <a:off x="2771800" y="-1"/>
            <a:ext cx="3312368" cy="2287111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696744" cy="764704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Візитна картка</a:t>
            </a: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043608" y="-138041"/>
            <a:ext cx="6624736" cy="666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1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1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rgbClr val="7030A0"/>
                </a:solidFill>
                <a:latin typeface="Lucida Console" pitchFamily="49" charset="0"/>
                <a:cs typeface="Arial" pitchFamily="34" charset="0"/>
              </a:rPr>
              <a:t>             </a:t>
            </a:r>
            <a:r>
              <a:rPr lang="uk-UA" sz="2400" b="1" dirty="0">
                <a:solidFill>
                  <a:srgbClr val="7030A0"/>
                </a:solidFill>
                <a:latin typeface="Lucida Console" pitchFamily="49" charset="0"/>
                <a:cs typeface="Arial" pitchFamily="34" charset="0"/>
              </a:rPr>
              <a:t>МАЙКА ГАЛИНА ІВАНІВНА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1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Дата народження: </a:t>
            </a:r>
            <a:r>
              <a:rPr lang="uk-UA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20 листопада 1960 р.</a:t>
            </a:r>
            <a:endParaRPr kumimoji="0" lang="uk-UA" sz="11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Освіта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Курський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сільськогосподарський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інститут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професора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І.І.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Іванова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1991р.</a:t>
            </a:r>
            <a:endParaRPr kumimoji="0" lang="uk-UA" sz="11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Спеціальність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зоотехнія</a:t>
            </a:r>
            <a:endParaRPr kumimoji="0" lang="uk-UA" sz="11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Кваліфікація: </a:t>
            </a:r>
            <a:r>
              <a:rPr kumimoji="0" lang="uk-UA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зооінженер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1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Національний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аграрний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університет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1994р.</a:t>
            </a:r>
            <a:endParaRPr kumimoji="0" lang="uk-UA" sz="11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Спеціальність: професійне навчання</a:t>
            </a:r>
            <a:endParaRPr kumimoji="0" lang="uk-UA" sz="11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Кваліфікація: </a:t>
            </a:r>
            <a:r>
              <a:rPr kumimoji="0" lang="uk-UA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зооінженер</a:t>
            </a: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педагог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>
              <a:ln>
                <a:noFill/>
              </a:ln>
              <a:solidFill>
                <a:srgbClr val="1F497D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dirty="0">
                <a:solidFill>
                  <a:srgbClr val="1F497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uk-UA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Загальний стаж роботи</a:t>
            </a:r>
            <a:r>
              <a:rPr lang="uk-UA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uk-UA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45 років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Педагогічний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стаж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31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рік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Попередня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атестація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2018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рік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1F497D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uk-UA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Кваліфікаційна категорія: </a:t>
            </a:r>
            <a:r>
              <a:rPr kumimoji="0" lang="uk-UA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викладач вищої категорії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r="21296" b="6578"/>
          <a:stretch>
            <a:fillRect/>
          </a:stretch>
        </p:blipFill>
        <p:spPr bwMode="auto">
          <a:xfrm>
            <a:off x="6095671" y="1412776"/>
            <a:ext cx="3048329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187624" y="476672"/>
            <a:ext cx="7632848" cy="5328592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uk-UA" sz="4000" b="1" dirty="0">
                <a:solidFill>
                  <a:srgbClr val="C00000"/>
                </a:solidFill>
                <a:latin typeface="Arial Black" pitchFamily="34" charset="0"/>
              </a:rPr>
              <a:t>ГРОМАДСЬКА РОБОТА</a:t>
            </a:r>
          </a:p>
          <a:p>
            <a:pPr algn="ctr">
              <a:buFont typeface="Wingdings" pitchFamily="2" charset="2"/>
              <a:buChar char="Ø"/>
            </a:pPr>
            <a:endParaRPr lang="uk-UA" b="1" dirty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3800" b="1" dirty="0">
                <a:solidFill>
                  <a:srgbClr val="0070C0"/>
                </a:solidFill>
              </a:rPr>
              <a:t>Член </a:t>
            </a:r>
            <a:r>
              <a:rPr lang="uk-UA" sz="3800" b="1" dirty="0" err="1">
                <a:solidFill>
                  <a:srgbClr val="0070C0"/>
                </a:solidFill>
              </a:rPr>
              <a:t>Рогатинської</a:t>
            </a:r>
            <a:r>
              <a:rPr lang="uk-UA" sz="3800" b="1" dirty="0">
                <a:solidFill>
                  <a:srgbClr val="0070C0"/>
                </a:solidFill>
              </a:rPr>
              <a:t> територіальної виборчої комісії.</a:t>
            </a:r>
          </a:p>
          <a:p>
            <a:pPr algn="just">
              <a:buFont typeface="Wingdings" pitchFamily="2" charset="2"/>
              <a:buChar char="Ø"/>
            </a:pPr>
            <a:endParaRPr lang="uk-UA" sz="3800" b="1" dirty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3800" b="1" dirty="0">
                <a:solidFill>
                  <a:srgbClr val="0070C0"/>
                </a:solidFill>
              </a:rPr>
              <a:t>Беру активну участь в ярмарках, зборах коштів та продуктів харчування для ЗСУ, які проводяться в коледжі, церкві, волонтерському центрі м. Рогатина.</a:t>
            </a:r>
          </a:p>
          <a:p>
            <a:pPr algn="just">
              <a:buFont typeface="Wingdings" pitchFamily="2" charset="2"/>
              <a:buChar char="Ø"/>
            </a:pPr>
            <a:endParaRPr lang="uk-UA" sz="3800" b="1" dirty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3800" b="1" dirty="0">
                <a:solidFill>
                  <a:srgbClr val="0070C0"/>
                </a:solidFill>
              </a:rPr>
              <a:t>Веду шефство над сім</a:t>
            </a:r>
            <a:r>
              <a:rPr lang="en-US" sz="3800" b="1" dirty="0">
                <a:solidFill>
                  <a:srgbClr val="0070C0"/>
                </a:solidFill>
              </a:rPr>
              <a:t>’</a:t>
            </a:r>
            <a:r>
              <a:rPr lang="uk-UA" sz="3800" b="1" dirty="0" err="1">
                <a:solidFill>
                  <a:srgbClr val="0070C0"/>
                </a:solidFill>
              </a:rPr>
              <a:t>єю</a:t>
            </a:r>
            <a:r>
              <a:rPr lang="uk-UA" sz="3800" b="1" dirty="0">
                <a:solidFill>
                  <a:srgbClr val="0070C0"/>
                </a:solidFill>
              </a:rPr>
              <a:t> переселенців з Донецької області, допомагаючи їм знайомитися з українськими обрядами, звичаями, релігійними святами; налагодженням побуту, продуктами харчування.</a:t>
            </a:r>
          </a:p>
          <a:p>
            <a:pPr algn="just">
              <a:buFont typeface="Wingdings" pitchFamily="2" charset="2"/>
              <a:buChar char="Ø"/>
            </a:pPr>
            <a:endParaRPr lang="uk-UA" sz="3800" b="1" dirty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3800" b="1" dirty="0">
                <a:solidFill>
                  <a:srgbClr val="0070C0"/>
                </a:solidFill>
              </a:rPr>
              <a:t>Щомісяця підтримую захисника Михайла </a:t>
            </a:r>
            <a:r>
              <a:rPr lang="uk-UA" sz="3800" b="1" dirty="0" err="1">
                <a:solidFill>
                  <a:srgbClr val="0070C0"/>
                </a:solidFill>
              </a:rPr>
              <a:t>Андріїшина</a:t>
            </a:r>
            <a:r>
              <a:rPr lang="uk-UA" sz="3800" b="1" dirty="0">
                <a:solidFill>
                  <a:srgbClr val="0070C0"/>
                </a:solidFill>
              </a:rPr>
              <a:t>, відсилаючи посилки на фронт в м. </a:t>
            </a:r>
            <a:r>
              <a:rPr lang="uk-UA" sz="3800" b="1" dirty="0" err="1">
                <a:solidFill>
                  <a:srgbClr val="0070C0"/>
                </a:solidFill>
              </a:rPr>
              <a:t>Курахове</a:t>
            </a:r>
            <a:r>
              <a:rPr lang="uk-UA" sz="3800" b="1" dirty="0">
                <a:solidFill>
                  <a:srgbClr val="0070C0"/>
                </a:solidFill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uk-UA" sz="3800" b="1" dirty="0">
              <a:solidFill>
                <a:srgbClr val="0070C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3800" b="1" dirty="0">
                <a:solidFill>
                  <a:srgbClr val="0070C0"/>
                </a:solidFill>
              </a:rPr>
              <a:t>Відвідую зібрання </a:t>
            </a:r>
            <a:r>
              <a:rPr lang="uk-UA" sz="3800" b="1" dirty="0" err="1">
                <a:solidFill>
                  <a:srgbClr val="0070C0"/>
                </a:solidFill>
              </a:rPr>
              <a:t>“Журавлів”</a:t>
            </a:r>
            <a:r>
              <a:rPr lang="uk-UA" sz="3800" b="1" dirty="0">
                <a:solidFill>
                  <a:srgbClr val="0070C0"/>
                </a:solidFill>
              </a:rPr>
              <a:t> при центральній бібліотеці.</a:t>
            </a:r>
          </a:p>
          <a:p>
            <a:pPr algn="just">
              <a:buNone/>
            </a:pPr>
            <a:endParaRPr lang="uk-UA" sz="3400" b="1" dirty="0">
              <a:solidFill>
                <a:srgbClr val="C00000"/>
              </a:solidFill>
            </a:endParaRPr>
          </a:p>
          <a:p>
            <a:pPr algn="ctr">
              <a:buNone/>
            </a:pPr>
            <a:endParaRPr lang="uk-UA" b="1" dirty="0">
              <a:solidFill>
                <a:srgbClr val="C00000"/>
              </a:solidFill>
            </a:endParaRPr>
          </a:p>
          <a:p>
            <a:pPr algn="just"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074" name="AutoShape 2" descr="https://mail.ukr.net/attach/resize/16788039144010480480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https://mail.ukr.net/attach/resize/16788039144010480480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https://mail.ukr.net/attach/resize/16788039144010480480/1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mail.ukr.net/attach/resize/16788039144010480480/2?size=preview_desk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IMG_20230223_1047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IMG_20230223_1047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Публікації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3744416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uk-UA" sz="28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uk-UA" sz="2800" b="1" dirty="0">
                <a:solidFill>
                  <a:srgbClr val="0070C0"/>
                </a:solidFill>
              </a:rPr>
              <a:t>Стаття в газету «Голос Опілля»</a:t>
            </a:r>
          </a:p>
          <a:p>
            <a:pPr algn="just">
              <a:buNone/>
            </a:pPr>
            <a:r>
              <a:rPr lang="uk-UA" sz="2800" b="1" dirty="0">
                <a:solidFill>
                  <a:srgbClr val="0070C0"/>
                </a:solidFill>
              </a:rPr>
              <a:t>Тема: </a:t>
            </a:r>
            <a:r>
              <a:rPr lang="uk-UA" sz="2800" b="1" dirty="0" err="1">
                <a:solidFill>
                  <a:srgbClr val="0070C0"/>
                </a:solidFill>
              </a:rPr>
              <a:t>“Як</a:t>
            </a:r>
            <a:r>
              <a:rPr lang="uk-UA" sz="2800" b="1" dirty="0">
                <a:solidFill>
                  <a:srgbClr val="0070C0"/>
                </a:solidFill>
              </a:rPr>
              <a:t> годувати курей. щоб добре </a:t>
            </a:r>
            <a:r>
              <a:rPr lang="uk-UA" sz="2800" b="1" dirty="0" err="1">
                <a:solidFill>
                  <a:srgbClr val="0070C0"/>
                </a:solidFill>
              </a:rPr>
              <a:t>неслися”</a:t>
            </a:r>
            <a:endParaRPr lang="uk-UA" sz="2800" b="1" dirty="0">
              <a:solidFill>
                <a:srgbClr val="0070C0"/>
              </a:solidFill>
            </a:endParaRPr>
          </a:p>
          <a:p>
            <a:pPr algn="just">
              <a:buNone/>
            </a:pPr>
            <a:endParaRPr lang="uk-UA" sz="2800" b="1" dirty="0">
              <a:solidFill>
                <a:srgbClr val="0070C0"/>
              </a:solidFill>
            </a:endParaRPr>
          </a:p>
          <a:p>
            <a:pPr algn="just">
              <a:buNone/>
            </a:pPr>
            <a:endParaRPr lang="uk-UA" sz="2800" b="1" dirty="0">
              <a:solidFill>
                <a:srgbClr val="0070C0"/>
              </a:solidFill>
            </a:endParaRPr>
          </a:p>
          <a:p>
            <a:pPr>
              <a:buNone/>
            </a:pPr>
            <a:r>
              <a:rPr lang="uk-UA" sz="2800" b="1" dirty="0">
                <a:solidFill>
                  <a:srgbClr val="0070C0"/>
                </a:solidFill>
              </a:rPr>
              <a:t>Стаття в газету   </a:t>
            </a:r>
            <a:r>
              <a:rPr lang="uk-UA" sz="2800" b="1" dirty="0" err="1">
                <a:solidFill>
                  <a:srgbClr val="0070C0"/>
                </a:solidFill>
              </a:rPr>
              <a:t>“Голос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err="1">
                <a:solidFill>
                  <a:srgbClr val="0070C0"/>
                </a:solidFill>
              </a:rPr>
              <a:t>України”</a:t>
            </a:r>
            <a:r>
              <a:rPr lang="uk-UA" sz="2800" b="1" dirty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uk-UA" sz="2800" b="1" dirty="0">
                <a:solidFill>
                  <a:srgbClr val="0070C0"/>
                </a:solidFill>
              </a:rPr>
              <a:t>Тема: </a:t>
            </a:r>
            <a:r>
              <a:rPr lang="uk-UA" sz="2800" b="1" dirty="0" err="1">
                <a:solidFill>
                  <a:srgbClr val="0070C0"/>
                </a:solidFill>
              </a:rPr>
              <a:t>“Зиск</a:t>
            </a:r>
            <a:r>
              <a:rPr lang="uk-UA" sz="2800" b="1" dirty="0">
                <a:solidFill>
                  <a:srgbClr val="0070C0"/>
                </a:solidFill>
              </a:rPr>
              <a:t> від курей очевидний. Повноцінна і збалансована годівля </a:t>
            </a:r>
            <a:r>
              <a:rPr lang="uk-UA" sz="2800" b="1" dirty="0" err="1">
                <a:solidFill>
                  <a:srgbClr val="0070C0"/>
                </a:solidFill>
              </a:rPr>
              <a:t>курей”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074" name="AutoShape 2" descr="Голос Опіл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Голос Опіл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01843" y="333853"/>
            <a:ext cx="6895890" cy="622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1"/>
            <a:ext cx="7499350" cy="548679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  <a:effectLst/>
                <a:latin typeface="Arial Black" pitchFamily="34" charset="0"/>
              </a:rPr>
              <a:t>                       ГОЛОС  УКРАЇНИ</a:t>
            </a:r>
            <a:endParaRPr lang="ru-RU" sz="2400" dirty="0">
              <a:solidFill>
                <a:srgbClr val="0070C0"/>
              </a:solidFill>
              <a:effectLst/>
              <a:latin typeface="Arial Black" pitchFamily="34" charset="0"/>
            </a:endParaRPr>
          </a:p>
        </p:txBody>
      </p:sp>
      <p:pic>
        <p:nvPicPr>
          <p:cNvPr id="61442" name="Picture 2" descr="Зиск від курей очевидн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2871367" cy="19168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71600" y="404665"/>
            <a:ext cx="81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</a:rPr>
              <a:t>                                  Стаття  </a:t>
            </a:r>
            <a:r>
              <a:rPr lang="uk-UA" sz="3600" b="1" dirty="0" err="1">
                <a:solidFill>
                  <a:srgbClr val="C00000"/>
                </a:solidFill>
              </a:rPr>
              <a:t>“Зиск</a:t>
            </a:r>
            <a:r>
              <a:rPr lang="uk-UA" sz="3600" b="1" dirty="0">
                <a:solidFill>
                  <a:srgbClr val="C00000"/>
                </a:solidFill>
              </a:rPr>
              <a:t> від курей</a:t>
            </a:r>
          </a:p>
          <a:p>
            <a:r>
              <a:rPr lang="uk-UA" sz="3600" b="1" dirty="0">
                <a:solidFill>
                  <a:srgbClr val="C00000"/>
                </a:solidFill>
              </a:rPr>
              <a:t>                                                    </a:t>
            </a:r>
            <a:r>
              <a:rPr lang="uk-UA" sz="3600" b="1" dirty="0" err="1">
                <a:solidFill>
                  <a:srgbClr val="C00000"/>
                </a:solidFill>
              </a:rPr>
              <a:t>очевидний”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971600" y="17008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1600" y="2420888"/>
            <a:ext cx="817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solidFill>
                  <a:srgbClr val="002060"/>
                </a:solidFill>
              </a:rPr>
              <a:t>Повноцінна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 err="1">
                <a:solidFill>
                  <a:srgbClr val="002060"/>
                </a:solidFill>
              </a:rPr>
              <a:t>і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 err="1">
                <a:solidFill>
                  <a:srgbClr val="002060"/>
                </a:solidFill>
              </a:rPr>
              <a:t>збалансована</a:t>
            </a:r>
            <a:r>
              <a:rPr lang="ru-RU" sz="1200" b="1" dirty="0">
                <a:solidFill>
                  <a:srgbClr val="002060"/>
                </a:solidFill>
              </a:rPr>
              <a:t> </a:t>
            </a:r>
            <a:r>
              <a:rPr lang="ru-RU" sz="1200" b="1" dirty="0" err="1">
                <a:solidFill>
                  <a:srgbClr val="002060"/>
                </a:solidFill>
              </a:rPr>
              <a:t>годівля</a:t>
            </a:r>
            <a:endParaRPr lang="ru-RU" sz="1200" b="1" dirty="0">
              <a:solidFill>
                <a:srgbClr val="002060"/>
              </a:solidFill>
            </a:endParaRPr>
          </a:p>
          <a:p>
            <a:pPr algn="just"/>
            <a:r>
              <a:rPr lang="ru-RU" sz="1200" b="1" dirty="0" err="1">
                <a:solidFill>
                  <a:srgbClr val="0070C0"/>
                </a:solidFill>
              </a:rPr>
              <a:t>Звісно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спричинена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війною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енергетична</a:t>
            </a:r>
            <a:r>
              <a:rPr lang="ru-RU" sz="1200" b="1" dirty="0">
                <a:solidFill>
                  <a:srgbClr val="0070C0"/>
                </a:solidFill>
              </a:rPr>
              <a:t> криза </a:t>
            </a:r>
            <a:r>
              <a:rPr lang="ru-RU" sz="1200" b="1" dirty="0" err="1">
                <a:solidFill>
                  <a:srgbClr val="0070C0"/>
                </a:solidFill>
              </a:rPr>
              <a:t>менше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впливає</a:t>
            </a:r>
            <a:r>
              <a:rPr lang="ru-RU" sz="1200" b="1" dirty="0">
                <a:solidFill>
                  <a:srgbClr val="0070C0"/>
                </a:solidFill>
              </a:rPr>
              <a:t> на </a:t>
            </a:r>
            <a:r>
              <a:rPr lang="ru-RU" sz="1200" b="1" dirty="0" err="1">
                <a:solidFill>
                  <a:srgbClr val="0070C0"/>
                </a:solidFill>
              </a:rPr>
              <a:t>утримання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кількох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десятків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птахів</a:t>
            </a:r>
            <a:r>
              <a:rPr lang="ru-RU" sz="1200" b="1" dirty="0">
                <a:solidFill>
                  <a:srgbClr val="0070C0"/>
                </a:solidFill>
              </a:rPr>
              <a:t> у </a:t>
            </a:r>
            <a:r>
              <a:rPr lang="ru-RU" sz="1200" b="1" dirty="0" err="1">
                <a:solidFill>
                  <a:srgbClr val="0070C0"/>
                </a:solidFill>
              </a:rPr>
              <a:t>домашньому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курнику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Однак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тут </a:t>
            </a:r>
            <a:r>
              <a:rPr lang="ru-RU" sz="1200" b="1" dirty="0" err="1">
                <a:solidFill>
                  <a:srgbClr val="0070C0"/>
                </a:solidFill>
              </a:rPr>
              <a:t>варто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дослухатися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досвідчених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господарів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щоб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мати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від</a:t>
            </a:r>
            <a:r>
              <a:rPr lang="ru-RU" sz="1200" b="1" dirty="0">
                <a:solidFill>
                  <a:srgbClr val="0070C0"/>
                </a:solidFill>
              </a:rPr>
              <a:t> курей </a:t>
            </a:r>
            <a:r>
              <a:rPr lang="ru-RU" sz="1200" b="1" dirty="0" err="1">
                <a:solidFill>
                  <a:srgbClr val="0070C0"/>
                </a:solidFill>
              </a:rPr>
              <a:t>більше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зиску</a:t>
            </a:r>
            <a:r>
              <a:rPr lang="ru-RU" sz="1200" b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sz="1200" b="1" dirty="0">
                <a:solidFill>
                  <a:srgbClr val="0070C0"/>
                </a:solidFill>
              </a:rPr>
              <a:t>"</a:t>
            </a:r>
            <a:r>
              <a:rPr lang="ru-RU" sz="1200" b="1" dirty="0" err="1">
                <a:solidFill>
                  <a:srgbClr val="0070C0"/>
                </a:solidFill>
              </a:rPr>
              <a:t>Ростимо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цих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одомашнених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птахів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від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одноденних</a:t>
            </a:r>
            <a:r>
              <a:rPr lang="ru-RU" sz="1200" b="1" dirty="0">
                <a:solidFill>
                  <a:srgbClr val="0070C0"/>
                </a:solidFill>
              </a:rPr>
              <a:t> курчат до </a:t>
            </a:r>
            <a:r>
              <a:rPr lang="ru-RU" sz="1200" b="1" dirty="0" err="1">
                <a:solidFill>
                  <a:srgbClr val="0070C0"/>
                </a:solidFill>
              </a:rPr>
              <a:t>дорослих</a:t>
            </a:r>
            <a:r>
              <a:rPr lang="ru-RU" sz="1200" b="1" dirty="0">
                <a:solidFill>
                  <a:srgbClr val="0070C0"/>
                </a:solidFill>
              </a:rPr>
              <a:t> курей, - </a:t>
            </a:r>
            <a:r>
              <a:rPr lang="ru-RU" sz="1200" b="1" dirty="0" err="1">
                <a:solidFill>
                  <a:srgbClr val="0070C0"/>
                </a:solidFill>
              </a:rPr>
              <a:t>розповідає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викладачка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Рогатинського</a:t>
            </a:r>
            <a:r>
              <a:rPr lang="ru-RU" sz="1200" b="1" dirty="0">
                <a:solidFill>
                  <a:srgbClr val="0070C0"/>
                </a:solidFill>
              </a:rPr>
              <a:t> аграрного </a:t>
            </a:r>
            <a:r>
              <a:rPr lang="ru-RU" sz="1200" b="1" dirty="0" err="1">
                <a:solidFill>
                  <a:srgbClr val="0070C0"/>
                </a:solidFill>
              </a:rPr>
              <a:t>коледжу</a:t>
            </a:r>
            <a:r>
              <a:rPr lang="ru-RU" sz="1200" b="1" dirty="0">
                <a:solidFill>
                  <a:srgbClr val="0070C0"/>
                </a:solidFill>
              </a:rPr>
              <a:t> Галина Майка. - Наша </a:t>
            </a:r>
            <a:r>
              <a:rPr lang="ru-RU" sz="1200" b="1" dirty="0" err="1">
                <a:solidFill>
                  <a:srgbClr val="0070C0"/>
                </a:solidFill>
              </a:rPr>
              <a:t>птиця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швидко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набирає</a:t>
            </a:r>
            <a:r>
              <a:rPr lang="ru-RU" sz="1200" b="1" dirty="0">
                <a:solidFill>
                  <a:srgbClr val="0070C0"/>
                </a:solidFill>
              </a:rPr>
              <a:t> вагу </a:t>
            </a:r>
            <a:r>
              <a:rPr lang="ru-RU" sz="1200" b="1" dirty="0" err="1">
                <a:solidFill>
                  <a:srgbClr val="0070C0"/>
                </a:solidFill>
              </a:rPr>
              <a:t>й</a:t>
            </a:r>
            <a:r>
              <a:rPr lang="ru-RU" sz="1200" b="1" dirty="0">
                <a:solidFill>
                  <a:srgbClr val="0070C0"/>
                </a:solidFill>
              </a:rPr>
              <a:t> добре </a:t>
            </a:r>
            <a:r>
              <a:rPr lang="ru-RU" sz="1200" b="1" dirty="0" err="1">
                <a:solidFill>
                  <a:srgbClr val="0070C0"/>
                </a:solidFill>
              </a:rPr>
              <a:t>несеться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Згодовуємо</a:t>
            </a:r>
            <a:r>
              <a:rPr lang="ru-RU" sz="1200" b="1" dirty="0">
                <a:solidFill>
                  <a:srgbClr val="0070C0"/>
                </a:solidFill>
              </a:rPr>
              <a:t> молодняку </a:t>
            </a:r>
            <a:r>
              <a:rPr lang="ru-RU" sz="1200" b="1" dirty="0" err="1">
                <a:solidFill>
                  <a:srgbClr val="0070C0"/>
                </a:solidFill>
              </a:rPr>
              <a:t>спеціальний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гранульований</a:t>
            </a:r>
            <a:r>
              <a:rPr lang="ru-RU" sz="1200" b="1" dirty="0">
                <a:solidFill>
                  <a:srgbClr val="0070C0"/>
                </a:solidFill>
              </a:rPr>
              <a:t> корм </a:t>
            </a:r>
            <a:r>
              <a:rPr lang="ru-RU" sz="1200" b="1" dirty="0" err="1">
                <a:solidFill>
                  <a:srgbClr val="0070C0"/>
                </a:solidFill>
              </a:rPr>
              <a:t>протягом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місяця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Напуваємо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розчином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окситетрацикліну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гідрохлориду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який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запобігає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розладам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шлунку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Використовуємо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й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вітамінний</a:t>
            </a:r>
            <a:r>
              <a:rPr lang="ru-RU" sz="1200" b="1" dirty="0">
                <a:solidFill>
                  <a:srgbClr val="0070C0"/>
                </a:solidFill>
              </a:rPr>
              <a:t> препарат для </a:t>
            </a:r>
            <a:r>
              <a:rPr lang="ru-RU" sz="1200" b="1" dirty="0" err="1">
                <a:solidFill>
                  <a:srgbClr val="0070C0"/>
                </a:solidFill>
              </a:rPr>
              <a:t>стимуляції</a:t>
            </a:r>
            <a:r>
              <a:rPr lang="ru-RU" sz="1200" b="1" dirty="0">
                <a:solidFill>
                  <a:srgbClr val="0070C0"/>
                </a:solidFill>
              </a:rPr>
              <a:t> росту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розвитку</a:t>
            </a:r>
            <a:r>
              <a:rPr lang="ru-RU" sz="1200" b="1" dirty="0">
                <a:solidFill>
                  <a:srgbClr val="0070C0"/>
                </a:solidFill>
              </a:rPr>
              <a:t>".</a:t>
            </a:r>
          </a:p>
          <a:p>
            <a:pPr algn="just"/>
            <a:r>
              <a:rPr lang="ru-RU" sz="1200" b="1" dirty="0" err="1">
                <a:solidFill>
                  <a:srgbClr val="0070C0"/>
                </a:solidFill>
              </a:rPr>
              <a:t>Із</a:t>
            </a:r>
            <a:r>
              <a:rPr lang="ru-RU" sz="1200" b="1" dirty="0">
                <a:solidFill>
                  <a:srgbClr val="0070C0"/>
                </a:solidFill>
              </a:rPr>
              <a:t> другого </a:t>
            </a:r>
            <a:r>
              <a:rPr lang="ru-RU" sz="1200" b="1" dirty="0" err="1">
                <a:solidFill>
                  <a:srgbClr val="0070C0"/>
                </a:solidFill>
              </a:rPr>
              <a:t>місяця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життя</a:t>
            </a:r>
            <a:r>
              <a:rPr lang="ru-RU" sz="1200" b="1" dirty="0">
                <a:solidFill>
                  <a:srgbClr val="0070C0"/>
                </a:solidFill>
              </a:rPr>
              <a:t> курчат </a:t>
            </a:r>
            <a:r>
              <a:rPr lang="ru-RU" sz="1200" b="1" dirty="0" err="1">
                <a:solidFill>
                  <a:srgbClr val="0070C0"/>
                </a:solidFill>
              </a:rPr>
              <a:t>годують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гранульованим</a:t>
            </a:r>
            <a:r>
              <a:rPr lang="ru-RU" sz="1200" b="1" dirty="0">
                <a:solidFill>
                  <a:srgbClr val="0070C0"/>
                </a:solidFill>
              </a:rPr>
              <a:t> кормом </a:t>
            </a:r>
            <a:r>
              <a:rPr lang="ru-RU" sz="1200" b="1" dirty="0" err="1">
                <a:solidFill>
                  <a:srgbClr val="0070C0"/>
                </a:solidFill>
              </a:rPr>
              <a:t>із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сумішшю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мелених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кукурудзи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пшениці</a:t>
            </a:r>
            <a:r>
              <a:rPr lang="ru-RU" sz="1200" b="1" dirty="0">
                <a:solidFill>
                  <a:srgbClr val="0070C0"/>
                </a:solidFill>
              </a:rPr>
              <a:t> та </a:t>
            </a:r>
            <a:r>
              <a:rPr lang="ru-RU" sz="1200" b="1" dirty="0" err="1">
                <a:solidFill>
                  <a:srgbClr val="0070C0"/>
                </a:solidFill>
              </a:rPr>
              <a:t>вівса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поступово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переходячи</a:t>
            </a:r>
            <a:r>
              <a:rPr lang="ru-RU" sz="1200" b="1" dirty="0">
                <a:solidFill>
                  <a:srgbClr val="0070C0"/>
                </a:solidFill>
              </a:rPr>
              <a:t> на зерно. До </a:t>
            </a:r>
            <a:r>
              <a:rPr lang="ru-RU" sz="1200" b="1" dirty="0" err="1">
                <a:solidFill>
                  <a:srgbClr val="0070C0"/>
                </a:solidFill>
              </a:rPr>
              <a:t>раціону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додають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спеціальний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премікс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трикальційфосфат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або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кормову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крейду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суміш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піску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гравію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чи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ракушок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Пісок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попіл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кормову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сірку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господарі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насипають</a:t>
            </a:r>
            <a:r>
              <a:rPr lang="ru-RU" sz="1200" b="1" dirty="0">
                <a:solidFill>
                  <a:srgbClr val="0070C0"/>
                </a:solidFill>
              </a:rPr>
              <a:t> до великих корит для </a:t>
            </a:r>
            <a:r>
              <a:rPr lang="ru-RU" sz="1200" b="1" dirty="0" err="1">
                <a:solidFill>
                  <a:srgbClr val="0070C0"/>
                </a:solidFill>
              </a:rPr>
              <a:t>годівлі</a:t>
            </a:r>
            <a:r>
              <a:rPr lang="ru-RU" sz="1200" b="1" dirty="0">
                <a:solidFill>
                  <a:srgbClr val="0070C0"/>
                </a:solidFill>
              </a:rPr>
              <a:t> та "</a:t>
            </a:r>
            <a:r>
              <a:rPr lang="ru-RU" sz="1200" b="1" dirty="0" err="1">
                <a:solidFill>
                  <a:srgbClr val="0070C0"/>
                </a:solidFill>
              </a:rPr>
              <a:t>купання</a:t>
            </a:r>
            <a:r>
              <a:rPr lang="ru-RU" sz="1200" b="1" dirty="0">
                <a:solidFill>
                  <a:srgbClr val="0070C0"/>
                </a:solidFill>
              </a:rPr>
              <a:t>" курей, </a:t>
            </a:r>
            <a:r>
              <a:rPr lang="ru-RU" sz="1200" b="1" dirty="0" err="1">
                <a:solidFill>
                  <a:srgbClr val="0070C0"/>
                </a:solidFill>
              </a:rPr>
              <a:t>що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водночас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є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й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протипаразитною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профілактикою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Сірка</a:t>
            </a:r>
            <a:r>
              <a:rPr lang="ru-RU" sz="1200" b="1" dirty="0">
                <a:solidFill>
                  <a:srgbClr val="0070C0"/>
                </a:solidFill>
              </a:rPr>
              <a:t> так само </a:t>
            </a:r>
            <a:r>
              <a:rPr lang="ru-RU" sz="1200" b="1" dirty="0" err="1">
                <a:solidFill>
                  <a:srgbClr val="0070C0"/>
                </a:solidFill>
              </a:rPr>
              <a:t>покращує</a:t>
            </a:r>
            <a:r>
              <a:rPr lang="ru-RU" sz="1200" b="1" dirty="0">
                <a:solidFill>
                  <a:srgbClr val="0070C0"/>
                </a:solidFill>
              </a:rPr>
              <a:t> роботу </a:t>
            </a:r>
            <a:r>
              <a:rPr lang="ru-RU" sz="1200" b="1" dirty="0" err="1">
                <a:solidFill>
                  <a:srgbClr val="0070C0"/>
                </a:solidFill>
              </a:rPr>
              <a:t>органів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травлення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птиці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прискорює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ріст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пір'я</a:t>
            </a:r>
            <a:r>
              <a:rPr lang="ru-RU" sz="1200" b="1" dirty="0">
                <a:solidFill>
                  <a:srgbClr val="0070C0"/>
                </a:solidFill>
              </a:rPr>
              <a:t>, особливо </a:t>
            </a:r>
            <a:r>
              <a:rPr lang="ru-RU" sz="1200" b="1" dirty="0" err="1">
                <a:solidFill>
                  <a:srgbClr val="0070C0"/>
                </a:solidFill>
              </a:rPr>
              <a:t>після</a:t>
            </a:r>
            <a:r>
              <a:rPr lang="ru-RU" sz="1200" b="1" dirty="0">
                <a:solidFill>
                  <a:srgbClr val="0070C0"/>
                </a:solidFill>
              </a:rPr>
              <a:t> линьки, </a:t>
            </a:r>
            <a:r>
              <a:rPr lang="ru-RU" sz="1200" b="1" dirty="0" err="1">
                <a:solidFill>
                  <a:srgbClr val="0070C0"/>
                </a:solidFill>
              </a:rPr>
              <a:t>підвищує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стійкість</a:t>
            </a:r>
            <a:r>
              <a:rPr lang="ru-RU" sz="1200" b="1" dirty="0">
                <a:solidFill>
                  <a:srgbClr val="0070C0"/>
                </a:solidFill>
              </a:rPr>
              <a:t> до </a:t>
            </a:r>
            <a:r>
              <a:rPr lang="ru-RU" sz="1200" b="1" dirty="0" err="1">
                <a:solidFill>
                  <a:srgbClr val="0070C0"/>
                </a:solidFill>
              </a:rPr>
              <a:t>захворювань</a:t>
            </a:r>
            <a:r>
              <a:rPr lang="ru-RU" sz="1200" b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sz="1200" b="1" dirty="0">
                <a:solidFill>
                  <a:srgbClr val="0070C0"/>
                </a:solidFill>
              </a:rPr>
              <a:t>"</a:t>
            </a:r>
            <a:r>
              <a:rPr lang="ru-RU" sz="1200" b="1" dirty="0" err="1">
                <a:solidFill>
                  <a:srgbClr val="0070C0"/>
                </a:solidFill>
              </a:rPr>
              <a:t>Здорові</a:t>
            </a:r>
            <a:r>
              <a:rPr lang="ru-RU" sz="1200" b="1" dirty="0">
                <a:solidFill>
                  <a:srgbClr val="0070C0"/>
                </a:solidFill>
              </a:rPr>
              <a:t> кури </a:t>
            </a:r>
            <a:r>
              <a:rPr lang="ru-RU" sz="1200" b="1" dirty="0" err="1">
                <a:solidFill>
                  <a:srgbClr val="0070C0"/>
                </a:solidFill>
              </a:rPr>
              <a:t>краще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набирають</a:t>
            </a:r>
            <a:r>
              <a:rPr lang="ru-RU" sz="1200" b="1" dirty="0">
                <a:solidFill>
                  <a:srgbClr val="0070C0"/>
                </a:solidFill>
              </a:rPr>
              <a:t> вагу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швидше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несуться</a:t>
            </a:r>
            <a:r>
              <a:rPr lang="ru-RU" sz="1200" b="1" dirty="0">
                <a:solidFill>
                  <a:srgbClr val="0070C0"/>
                </a:solidFill>
              </a:rPr>
              <a:t>, - </a:t>
            </a:r>
            <a:r>
              <a:rPr lang="ru-RU" sz="1200" b="1" dirty="0" err="1">
                <a:solidFill>
                  <a:srgbClr val="0070C0"/>
                </a:solidFill>
              </a:rPr>
              <a:t>стверджує</a:t>
            </a:r>
            <a:r>
              <a:rPr lang="ru-RU" sz="1200" b="1" dirty="0">
                <a:solidFill>
                  <a:srgbClr val="0070C0"/>
                </a:solidFill>
              </a:rPr>
              <a:t> Галина Майка. - </a:t>
            </a:r>
            <a:r>
              <a:rPr lang="ru-RU" sz="1200" b="1" dirty="0" err="1">
                <a:solidFill>
                  <a:srgbClr val="0070C0"/>
                </a:solidFill>
              </a:rPr>
              <a:t>Приміром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цьогоріч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наші</a:t>
            </a:r>
            <a:r>
              <a:rPr lang="ru-RU" sz="1200" b="1" dirty="0">
                <a:solidFill>
                  <a:srgbClr val="0070C0"/>
                </a:solidFill>
              </a:rPr>
              <a:t> кури </a:t>
            </a:r>
            <a:r>
              <a:rPr lang="ru-RU" sz="1200" b="1" dirty="0" err="1">
                <a:solidFill>
                  <a:srgbClr val="0070C0"/>
                </a:solidFill>
              </a:rPr>
              <a:t>вже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чотиримісячними</a:t>
            </a:r>
            <a:r>
              <a:rPr lang="ru-RU" sz="1200" b="1" dirty="0">
                <a:solidFill>
                  <a:srgbClr val="0070C0"/>
                </a:solidFill>
              </a:rPr>
              <a:t> давали </a:t>
            </a:r>
            <a:r>
              <a:rPr lang="ru-RU" sz="1200" b="1" dirty="0" err="1">
                <a:solidFill>
                  <a:srgbClr val="0070C0"/>
                </a:solidFill>
              </a:rPr>
              <a:t>яйця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Зранку</a:t>
            </a:r>
            <a:r>
              <a:rPr lang="ru-RU" sz="1200" b="1" dirty="0">
                <a:solidFill>
                  <a:srgbClr val="0070C0"/>
                </a:solidFill>
              </a:rPr>
              <a:t> до </a:t>
            </a:r>
            <a:r>
              <a:rPr lang="ru-RU" sz="1200" b="1" dirty="0" err="1">
                <a:solidFill>
                  <a:srgbClr val="0070C0"/>
                </a:solidFill>
              </a:rPr>
              <a:t>раціону</a:t>
            </a:r>
            <a:r>
              <a:rPr lang="ru-RU" sz="1200" b="1" dirty="0">
                <a:solidFill>
                  <a:srgbClr val="0070C0"/>
                </a:solidFill>
              </a:rPr>
              <a:t> входить приправлена добавками варена </a:t>
            </a:r>
            <a:r>
              <a:rPr lang="ru-RU" sz="1200" b="1" dirty="0" err="1">
                <a:solidFill>
                  <a:srgbClr val="0070C0"/>
                </a:solidFill>
              </a:rPr>
              <a:t>картопля</a:t>
            </a:r>
            <a:r>
              <a:rPr lang="ru-RU" sz="1200" b="1" dirty="0">
                <a:solidFill>
                  <a:srgbClr val="0070C0"/>
                </a:solidFill>
              </a:rPr>
              <a:t>, а перед посадкою на </a:t>
            </a:r>
            <a:r>
              <a:rPr lang="ru-RU" sz="1200" b="1" dirty="0" err="1">
                <a:solidFill>
                  <a:srgbClr val="0070C0"/>
                </a:solidFill>
              </a:rPr>
              <a:t>сідала</a:t>
            </a:r>
            <a:r>
              <a:rPr lang="ru-RU" sz="1200" b="1" dirty="0">
                <a:solidFill>
                  <a:srgbClr val="0070C0"/>
                </a:solidFill>
              </a:rPr>
              <a:t> - зерно. Добре кури </a:t>
            </a:r>
            <a:r>
              <a:rPr lang="ru-RU" sz="1200" b="1" dirty="0" err="1">
                <a:solidFill>
                  <a:srgbClr val="0070C0"/>
                </a:solidFill>
              </a:rPr>
              <a:t>поїдають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гарбузи</a:t>
            </a:r>
            <a:r>
              <a:rPr lang="ru-RU" sz="1200" b="1" dirty="0">
                <a:solidFill>
                  <a:srgbClr val="0070C0"/>
                </a:solidFill>
              </a:rPr>
              <a:t> та траву".</a:t>
            </a:r>
          </a:p>
          <a:p>
            <a:pPr algn="just"/>
            <a:r>
              <a:rPr lang="ru-RU" sz="1200" b="1" dirty="0" err="1">
                <a:solidFill>
                  <a:srgbClr val="0070C0"/>
                </a:solidFill>
              </a:rPr>
              <a:t>Господиня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наголошує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що</a:t>
            </a:r>
            <a:r>
              <a:rPr lang="ru-RU" sz="1200" b="1" dirty="0">
                <a:solidFill>
                  <a:srgbClr val="0070C0"/>
                </a:solidFill>
              </a:rPr>
              <a:t> в </a:t>
            </a:r>
            <a:r>
              <a:rPr lang="ru-RU" sz="1200" b="1" dirty="0" err="1">
                <a:solidFill>
                  <a:srgbClr val="0070C0"/>
                </a:solidFill>
              </a:rPr>
              <a:t>період</a:t>
            </a:r>
            <a:r>
              <a:rPr lang="ru-RU" sz="1200" b="1" dirty="0">
                <a:solidFill>
                  <a:srgbClr val="0070C0"/>
                </a:solidFill>
              </a:rPr>
              <a:t> линьки </a:t>
            </a:r>
            <a:r>
              <a:rPr lang="ru-RU" sz="1200" b="1" dirty="0" err="1">
                <a:solidFill>
                  <a:srgbClr val="0070C0"/>
                </a:solidFill>
              </a:rPr>
              <a:t>птиця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потребує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білкового</a:t>
            </a:r>
            <a:r>
              <a:rPr lang="ru-RU" sz="1200" b="1" dirty="0">
                <a:solidFill>
                  <a:srgbClr val="0070C0"/>
                </a:solidFill>
              </a:rPr>
              <a:t> корму, тому добре </a:t>
            </a:r>
            <a:r>
              <a:rPr lang="ru-RU" sz="1200" b="1" dirty="0" err="1">
                <a:solidFill>
                  <a:srgbClr val="0070C0"/>
                </a:solidFill>
              </a:rPr>
              <a:t>додавати</a:t>
            </a:r>
            <a:r>
              <a:rPr lang="ru-RU" sz="1200" b="1" dirty="0">
                <a:solidFill>
                  <a:srgbClr val="0070C0"/>
                </a:solidFill>
              </a:rPr>
              <a:t> до </a:t>
            </a:r>
            <a:r>
              <a:rPr lang="ru-RU" sz="1200" b="1" dirty="0" err="1">
                <a:solidFill>
                  <a:srgbClr val="0070C0"/>
                </a:solidFill>
              </a:rPr>
              <a:t>годівниць</a:t>
            </a:r>
            <a:r>
              <a:rPr lang="ru-RU" sz="1200" b="1" dirty="0">
                <a:solidFill>
                  <a:srgbClr val="0070C0"/>
                </a:solidFill>
              </a:rPr>
              <a:t> макуху та сою, </a:t>
            </a:r>
            <a:r>
              <a:rPr lang="ru-RU" sz="1200" b="1" dirty="0" err="1">
                <a:solidFill>
                  <a:srgbClr val="0070C0"/>
                </a:solidFill>
              </a:rPr>
              <a:t>які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містять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багато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протеїну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Якщо</a:t>
            </a:r>
            <a:r>
              <a:rPr lang="ru-RU" sz="1200" b="1" dirty="0">
                <a:solidFill>
                  <a:srgbClr val="0070C0"/>
                </a:solidFill>
              </a:rPr>
              <a:t> кури на </a:t>
            </a:r>
            <a:r>
              <a:rPr lang="ru-RU" sz="1200" b="1" dirty="0" err="1">
                <a:solidFill>
                  <a:srgbClr val="0070C0"/>
                </a:solidFill>
              </a:rPr>
              <a:t>вигулі</a:t>
            </a:r>
            <a:r>
              <a:rPr lang="ru-RU" sz="1200" b="1" dirty="0">
                <a:solidFill>
                  <a:srgbClr val="0070C0"/>
                </a:solidFill>
              </a:rPr>
              <a:t>, то </a:t>
            </a:r>
            <a:r>
              <a:rPr lang="ru-RU" sz="1200" b="1" dirty="0" err="1">
                <a:solidFill>
                  <a:srgbClr val="0070C0"/>
                </a:solidFill>
              </a:rPr>
              <a:t>поповнюють</a:t>
            </a:r>
            <a:r>
              <a:rPr lang="ru-RU" sz="1200" b="1" dirty="0">
                <a:solidFill>
                  <a:srgbClr val="0070C0"/>
                </a:solidFill>
              </a:rPr>
              <a:t> запаси </a:t>
            </a:r>
            <a:r>
              <a:rPr lang="ru-RU" sz="1200" b="1" dirty="0" err="1">
                <a:solidFill>
                  <a:srgbClr val="0070C0"/>
                </a:solidFill>
              </a:rPr>
              <a:t>протеїну</a:t>
            </a:r>
            <a:r>
              <a:rPr lang="ru-RU" sz="1200" b="1" dirty="0">
                <a:solidFill>
                  <a:srgbClr val="0070C0"/>
                </a:solidFill>
              </a:rPr>
              <a:t> через </a:t>
            </a:r>
            <a:r>
              <a:rPr lang="ru-RU" sz="1200" b="1" dirty="0" err="1">
                <a:solidFill>
                  <a:srgbClr val="0070C0"/>
                </a:solidFill>
              </a:rPr>
              <a:t>поїдання</a:t>
            </a:r>
            <a:r>
              <a:rPr lang="ru-RU" sz="1200" b="1" dirty="0">
                <a:solidFill>
                  <a:srgbClr val="0070C0"/>
                </a:solidFill>
              </a:rPr>
              <a:t> комах, </a:t>
            </a:r>
            <a:r>
              <a:rPr lang="ru-RU" sz="1200" b="1" dirty="0" err="1">
                <a:solidFill>
                  <a:srgbClr val="0070C0"/>
                </a:solidFill>
              </a:rPr>
              <a:t>черв'яків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гусениць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тощо</a:t>
            </a:r>
            <a:r>
              <a:rPr lang="ru-RU" sz="1200" b="1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ru-RU" sz="1200" b="1" dirty="0">
                <a:solidFill>
                  <a:srgbClr val="0070C0"/>
                </a:solidFill>
              </a:rPr>
              <a:t>"</a:t>
            </a:r>
            <a:r>
              <a:rPr lang="ru-RU" sz="1200" b="1" dirty="0" err="1">
                <a:solidFill>
                  <a:srgbClr val="0070C0"/>
                </a:solidFill>
              </a:rPr>
              <a:t>Тільки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повноцінна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збалансована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годівля</a:t>
            </a:r>
            <a:r>
              <a:rPr lang="ru-RU" sz="1200" b="1" dirty="0">
                <a:solidFill>
                  <a:srgbClr val="0070C0"/>
                </a:solidFill>
              </a:rPr>
              <a:t> курей </a:t>
            </a:r>
            <a:r>
              <a:rPr lang="ru-RU" sz="1200" b="1" dirty="0" err="1">
                <a:solidFill>
                  <a:srgbClr val="0070C0"/>
                </a:solidFill>
              </a:rPr>
              <a:t>дасть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змогу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отримати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від</a:t>
            </a:r>
            <a:r>
              <a:rPr lang="ru-RU" sz="1200" b="1" dirty="0">
                <a:solidFill>
                  <a:srgbClr val="0070C0"/>
                </a:solidFill>
              </a:rPr>
              <a:t> них </a:t>
            </a:r>
            <a:r>
              <a:rPr lang="ru-RU" sz="1200" b="1" dirty="0" err="1">
                <a:solidFill>
                  <a:srgbClr val="0070C0"/>
                </a:solidFill>
              </a:rPr>
              <a:t>відповідну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продуктивність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Від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цього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залежить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якість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продукції</a:t>
            </a:r>
            <a:r>
              <a:rPr lang="ru-RU" sz="1200" b="1" dirty="0">
                <a:solidFill>
                  <a:srgbClr val="0070C0"/>
                </a:solidFill>
              </a:rPr>
              <a:t>. </a:t>
            </a:r>
            <a:r>
              <a:rPr lang="ru-RU" sz="1200" b="1" dirty="0" err="1">
                <a:solidFill>
                  <a:srgbClr val="0070C0"/>
                </a:solidFill>
              </a:rPr>
              <a:t>Це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важливо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адже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яйця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м'ясо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птиці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вважаються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дієтичними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забезпечують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людський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організм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необхідними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поживними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200" b="1" dirty="0" err="1">
                <a:solidFill>
                  <a:srgbClr val="0070C0"/>
                </a:solidFill>
              </a:rPr>
              <a:t>речовинами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вітамінами</a:t>
            </a:r>
            <a:r>
              <a:rPr lang="ru-RU" sz="1200" b="1" dirty="0">
                <a:solidFill>
                  <a:srgbClr val="0070C0"/>
                </a:solidFill>
              </a:rPr>
              <a:t> В1, В2,В12  , А </a:t>
            </a:r>
            <a:r>
              <a:rPr lang="ru-RU" sz="1200" b="1" dirty="0" err="1">
                <a:solidFill>
                  <a:srgbClr val="0070C0"/>
                </a:solidFill>
              </a:rPr>
              <a:t>і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en-US" sz="1200" b="1" dirty="0">
                <a:solidFill>
                  <a:srgbClr val="0070C0"/>
                </a:solidFill>
              </a:rPr>
              <a:t>D</a:t>
            </a:r>
            <a:r>
              <a:rPr lang="ru-RU" sz="1200" b="1" dirty="0">
                <a:solidFill>
                  <a:srgbClr val="0070C0"/>
                </a:solidFill>
              </a:rPr>
              <a:t>, </a:t>
            </a:r>
            <a:r>
              <a:rPr lang="ru-RU" sz="1200" b="1" dirty="0" err="1">
                <a:solidFill>
                  <a:srgbClr val="0070C0"/>
                </a:solidFill>
              </a:rPr>
              <a:t>пыдсумовуэ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  <a:r>
              <a:rPr lang="ru-RU" sz="1600" b="1" dirty="0">
                <a:solidFill>
                  <a:srgbClr val="0070C0"/>
                </a:solidFill>
              </a:rPr>
              <a:t> Галина Майка.</a:t>
            </a:r>
          </a:p>
        </p:txBody>
      </p:sp>
    </p:spTree>
  </p:cSld>
  <p:clrMapOvr>
    <a:masterClrMapping/>
  </p:clrMapOvr>
  <p:transition>
    <p:circl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20688"/>
            <a:ext cx="6809960" cy="79695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00B0F0"/>
                </a:solidFill>
              </a:rPr>
              <a:t>Особистий план професійного зростання</a:t>
            </a:r>
            <a:br>
              <a:rPr lang="uk-UA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327734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1.  Підготовка теоретичного матеріалу </a:t>
            </a:r>
            <a:endParaRPr lang="uk-UA" sz="2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  для презентації досвіду роботи.</a:t>
            </a:r>
            <a:endParaRPr lang="uk-UA" sz="2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2. Робота з нормативно-правовою документацією.</a:t>
            </a:r>
            <a:endParaRPr lang="uk-UA" sz="2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3. Підготовка методичних матеріалів до  публікації.</a:t>
            </a:r>
            <a:endParaRPr lang="uk-UA" sz="2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4. Використання різних шляхів підвищення</a:t>
            </a:r>
            <a:endParaRPr lang="uk-UA" sz="2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   мотивації навчальної діяльності студентів.</a:t>
            </a:r>
            <a:endParaRPr lang="uk-UA" sz="2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5. Підтвердження кваліфікаційної категорії на</a:t>
            </a:r>
            <a:endParaRPr lang="uk-UA" sz="2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uk-UA" sz="2800" b="1" i="1" dirty="0">
                <a:solidFill>
                  <a:srgbClr val="C00000"/>
                </a:solidFill>
              </a:rPr>
              <a:t>   черговій атестації.</a:t>
            </a:r>
            <a:endParaRPr lang="uk-UA" dirty="0">
              <a:solidFill>
                <a:srgbClr val="C00000"/>
              </a:solidFill>
            </a:endParaRPr>
          </a:p>
          <a:p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Новый точечный рисунок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4581128"/>
            <a:ext cx="3328070" cy="1951312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2466" name="AutoShape 2" descr="Портфоліо методичного об'єднання класних керівників - презентація з  портфолі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68" name="Picture 4" descr="Презентація &quot;Апостроф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605" y="0"/>
            <a:ext cx="8124395" cy="6858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flipH="1">
            <a:off x="1403648" y="764704"/>
            <a:ext cx="774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Навчаючи</a:t>
            </a:r>
            <a:r>
              <a:rPr lang="ru-RU" sz="3200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 учись, </a:t>
            </a:r>
            <a:r>
              <a:rPr lang="ru-RU" sz="3200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навчаючи</a:t>
            </a:r>
            <a:r>
              <a:rPr lang="ru-RU" sz="3200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 твори,</a:t>
            </a:r>
          </a:p>
          <a:p>
            <a:r>
              <a:rPr lang="ru-RU" sz="3200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у </a:t>
            </a:r>
            <a:r>
              <a:rPr lang="ru-RU" sz="3200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процесі</a:t>
            </a:r>
            <a:r>
              <a:rPr lang="ru-RU" sz="3200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3200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творчості</a:t>
            </a:r>
            <a:r>
              <a:rPr lang="ru-RU" sz="3200" b="1" i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–</a:t>
            </a:r>
            <a:r>
              <a:rPr lang="ru-RU" sz="3200" b="1" i="1" dirty="0" err="1">
                <a:solidFill>
                  <a:schemeClr val="accent3">
                    <a:lumMod val="40000"/>
                    <a:lumOff val="60000"/>
                  </a:schemeClr>
                </a:solidFill>
              </a:rPr>
              <a:t>навчай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3">
                    <a:lumMod val="75000"/>
                  </a:schemeClr>
                </a:solidFill>
              </a:rPr>
              <a:t>Офіційні документи</a:t>
            </a:r>
          </a:p>
        </p:txBody>
      </p:sp>
      <p:pic>
        <p:nvPicPr>
          <p:cNvPr id="18433" name="Picture 1" descr="IMG_1299"/>
          <p:cNvPicPr>
            <a:picLocks noChangeAspect="1" noChangeArrowheads="1"/>
          </p:cNvPicPr>
          <p:nvPr/>
        </p:nvPicPr>
        <p:blipFill>
          <a:blip r:embed="rId2" cstate="print"/>
          <a:srcRect l="5467" t="6914" r="5991" b="9183"/>
          <a:stretch>
            <a:fillRect/>
          </a:stretch>
        </p:blipFill>
        <p:spPr bwMode="auto">
          <a:xfrm>
            <a:off x="1072530" y="1412775"/>
            <a:ext cx="3859510" cy="26927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1" descr="IMG_1299"/>
          <p:cNvPicPr>
            <a:picLocks noChangeAspect="1" noChangeArrowheads="1"/>
          </p:cNvPicPr>
          <p:nvPr/>
        </p:nvPicPr>
        <p:blipFill>
          <a:blip r:embed="rId3" cstate="print"/>
          <a:srcRect l="5467" t="6914" r="5991" b="9183"/>
          <a:stretch>
            <a:fillRect/>
          </a:stretch>
        </p:blipFill>
        <p:spPr bwMode="auto">
          <a:xfrm>
            <a:off x="5054923" y="4005064"/>
            <a:ext cx="4089077" cy="2852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80728"/>
          </a:xfrm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Підвищення кваліфікації :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43608" y="833694"/>
          <a:ext cx="7776864" cy="5568937"/>
        </p:xfrm>
        <a:graphic>
          <a:graphicData uri="http://schemas.openxmlformats.org/drawingml/2006/table">
            <a:tbl>
              <a:tblPr/>
              <a:tblGrid>
                <a:gridCol w="777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096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 Національній академії педагогічних наук України ДЗВО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„Університет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менеджменту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освіти”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Білоцерківський інститут неперервної професійної освіти за програмою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„Педагогічні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працівники закладів фахової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передвищої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освіти”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(2020р.);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CCCCCC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6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 Національній академії аграрних наук України. Інститут кормів та сільського господарства Поділля  – підвищення кваліфікації зі спеціальності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„Годівля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тварин і технологія виробництва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кормів”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(2021р.);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у ТОВ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„Академія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цифрового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розвитку”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успішно завершила курс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„Цифрові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інструменти GOOGLE для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освіти”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 базовий рівень (2022р</a:t>
                      </a:r>
                      <a:r>
                        <a:rPr kumimoji="0" lang="uk-UA" sz="1800" b="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endParaRPr kumimoji="0" lang="ru-RU" sz="1800" b="0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CCCCCC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6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EdEra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– сертифікат з 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онлайн-курсу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„Бери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й роби. Змішане та дистанційне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навчання”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(2023р.).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Свідоцтва і сертифікати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25" t="8270" r="7726" b="6231"/>
          <a:stretch>
            <a:fillRect/>
          </a:stretch>
        </p:blipFill>
        <p:spPr bwMode="auto">
          <a:xfrm>
            <a:off x="5148065" y="1340768"/>
            <a:ext cx="3995936" cy="262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149080"/>
            <a:ext cx="399593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12776"/>
            <a:ext cx="3744416" cy="2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6250" t="5477" r="4165"/>
          <a:stretch>
            <a:fillRect/>
          </a:stretch>
        </p:blipFill>
        <p:spPr bwMode="auto">
          <a:xfrm>
            <a:off x="971600" y="4083761"/>
            <a:ext cx="3744416" cy="277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0872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C00000"/>
                </a:solidFill>
              </a:rPr>
              <a:t>Участь у семінарах та </a:t>
            </a:r>
            <a:r>
              <a:rPr lang="uk-UA" sz="3200" b="1" dirty="0" err="1">
                <a:solidFill>
                  <a:srgbClr val="C00000"/>
                </a:solidFill>
              </a:rPr>
              <a:t>онлайн-турнірах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71600" y="836712"/>
          <a:ext cx="8172400" cy="6021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3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7550">
                <a:tc>
                  <a:txBody>
                    <a:bodyPr/>
                    <a:lstStyle/>
                    <a:p>
                      <a:pPr algn="ctr"/>
                      <a:endParaRPr lang="uk-UA" sz="2000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endParaRPr lang="uk-UA" sz="2000" b="1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uk-UA" sz="2000" b="1" dirty="0">
                          <a:solidFill>
                            <a:srgbClr val="7030A0"/>
                          </a:solidFill>
                        </a:rPr>
                        <a:t>    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orbel" pitchFamily="34" charset="0"/>
                        </a:rPr>
                        <a:t>2020</a:t>
                      </a:r>
                      <a:r>
                        <a:rPr lang="en-US" sz="2000" b="1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uk-UA" sz="2000" b="1" dirty="0">
                          <a:solidFill>
                            <a:srgbClr val="7030A0"/>
                          </a:solidFill>
                        </a:rPr>
                        <a:t>р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FABU. Німецько-український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проєкт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сприяння розвитку професійної освіти в аграрних коледжах України – участь у практичному семінарі для викладачів на тему: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„Техніка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для приготування й роздачі кормів для великої рогатої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худоби”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,.   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095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7030A0"/>
                          </a:solidFill>
                        </a:rPr>
                        <a:t>2020 р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Міістерство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освіти і науки України. Науково-методичний центр вищої та фахової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передвищої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освіти – участь у семінарі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„Проблеми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репродуктології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тварин. Шляхи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вирішення”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1095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7030A0"/>
                          </a:solidFill>
                        </a:rPr>
                        <a:t>2021 р.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FABU. Німецько-український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проєкт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сприяння розвитку професійної освіти в аграрних коледжах України – участь у практичному семінарі для викладачів на тему: 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„Годівля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молочної </a:t>
                      </a:r>
                      <a:r>
                        <a:rPr kumimoji="0" lang="uk-UA" sz="1800" b="1" kern="1200" dirty="0" err="1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худоби”</a:t>
                      </a:r>
                      <a:r>
                        <a:rPr kumimoji="0" lang="uk-UA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kumimoji="0" lang="ru-RU" sz="1800" b="1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547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>
                          <a:solidFill>
                            <a:srgbClr val="7030A0"/>
                          </a:solidFill>
                        </a:rPr>
                        <a:t>Всього:</a:t>
                      </a:r>
                      <a:endParaRPr lang="ru-RU" sz="20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rgbClr val="7030A0"/>
                          </a:solidFill>
                        </a:rPr>
                        <a:t>  231 год.</a:t>
                      </a:r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ircl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1791</TotalTime>
  <Words>1577</Words>
  <Application>Microsoft Office PowerPoint</Application>
  <PresentationFormat>Екран (4:3)</PresentationFormat>
  <Paragraphs>233</Paragraphs>
  <Slides>55</Slides>
  <Notes>2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11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55</vt:i4>
      </vt:variant>
    </vt:vector>
  </HeadingPairs>
  <TitlesOfParts>
    <vt:vector size="68" baseType="lpstr">
      <vt:lpstr>Arial</vt:lpstr>
      <vt:lpstr>Arial Black</vt:lpstr>
      <vt:lpstr>Calibri</vt:lpstr>
      <vt:lpstr>Constantia</vt:lpstr>
      <vt:lpstr>Corbel</vt:lpstr>
      <vt:lpstr>Gill Sans MT</vt:lpstr>
      <vt:lpstr>Lucida Console</vt:lpstr>
      <vt:lpstr>Times New Roman</vt:lpstr>
      <vt:lpstr>Verdana</vt:lpstr>
      <vt:lpstr>Wingdings</vt:lpstr>
      <vt:lpstr>Wingdings 2</vt:lpstr>
      <vt:lpstr>Солнцестояние</vt:lpstr>
      <vt:lpstr>Слайд</vt:lpstr>
      <vt:lpstr>ПОРТФОЛІО викладача спецдисциплін Рогатинського аграрного фахового коледжу</vt:lpstr>
      <vt:lpstr>Мета портфоліо</vt:lpstr>
      <vt:lpstr>Шлях, який я обрала</vt:lpstr>
      <vt:lpstr>Презентація PowerPoint</vt:lpstr>
      <vt:lpstr>Візитна картка</vt:lpstr>
      <vt:lpstr>Офіційні документи</vt:lpstr>
      <vt:lpstr>Підвищення кваліфікації :</vt:lpstr>
      <vt:lpstr>Свідоцтва і сертифікати</vt:lpstr>
      <vt:lpstr>Участь у семінарах та онлайн-турнірах</vt:lpstr>
      <vt:lpstr>Презентація PowerPoint</vt:lpstr>
      <vt:lpstr>РЕЦЕНЗІЇ </vt:lpstr>
      <vt:lpstr>Участь у студентських конференціях  та онлайн-турнірі</vt:lpstr>
      <vt:lpstr>Презентація PowerPoint</vt:lpstr>
      <vt:lpstr>Презентація PowerPoint</vt:lpstr>
      <vt:lpstr>Презентація PowerPoint</vt:lpstr>
      <vt:lpstr>Презентація PowerPoint</vt:lpstr>
      <vt:lpstr>Методичні напрацювання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Школа молодого викладача</vt:lpstr>
      <vt:lpstr>Круглий стіл</vt:lpstr>
      <vt:lpstr>За міжатестаційний період виконувала обов’язки куратора групи студентів  </vt:lpstr>
      <vt:lpstr>Презентація PowerPoint</vt:lpstr>
      <vt:lpstr>Презентація PowerPoint</vt:lpstr>
      <vt:lpstr>Презентація PowerPoint</vt:lpstr>
      <vt:lpstr>Презентація PowerPoint</vt:lpstr>
      <vt:lpstr>В даний час куратор навчальної групи Т-21</vt:lpstr>
      <vt:lpstr>Перше вересня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“Професія технолога  моїми очима”</vt:lpstr>
      <vt:lpstr>Презентація PowerPoint</vt:lpstr>
      <vt:lpstr>Презентація PowerPoint</vt:lpstr>
      <vt:lpstr>Презентація PowerPoint</vt:lpstr>
      <vt:lpstr>Презентація PowerPoint</vt:lpstr>
      <vt:lpstr>Виховні заходи в групі</vt:lpstr>
      <vt:lpstr>Команда “Рогатинські льотчики” – переможці КВК на день студента</vt:lpstr>
      <vt:lpstr>Навчальна практика в господарстві “Персей-Агро” </vt:lpstr>
      <vt:lpstr>Доїльна зала в “Персей-Агро”</vt:lpstr>
      <vt:lpstr>Презентація PowerPoint</vt:lpstr>
      <vt:lpstr>Презентація PowerPoint</vt:lpstr>
      <vt:lpstr>Презентація PowerPoint</vt:lpstr>
      <vt:lpstr>Презентація PowerPoint</vt:lpstr>
      <vt:lpstr>Публікації</vt:lpstr>
      <vt:lpstr>Презентація PowerPoint</vt:lpstr>
      <vt:lpstr>                       ГОЛОС  УКРАЇНИ</vt:lpstr>
      <vt:lpstr>Особистий план професійного зростання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RAFK6</cp:lastModifiedBy>
  <cp:revision>132</cp:revision>
  <dcterms:created xsi:type="dcterms:W3CDTF">2013-03-12T10:26:25Z</dcterms:created>
  <dcterms:modified xsi:type="dcterms:W3CDTF">2024-01-25T08:50:17Z</dcterms:modified>
</cp:coreProperties>
</file>