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1052736"/>
            <a:ext cx="6172200" cy="1800200"/>
          </a:xfrm>
        </p:spPr>
        <p:txBody>
          <a:bodyPr>
            <a:normAutofit fontScale="90000"/>
          </a:bodyPr>
          <a:lstStyle/>
          <a:p>
            <a:r>
              <a:rPr lang="uk-UA" sz="3600" b="1" dirty="0" err="1" smtClean="0">
                <a:solidFill>
                  <a:schemeClr val="tx2">
                    <a:lumMod val="50000"/>
                  </a:schemeClr>
                </a:solidFill>
                <a:cs typeface="Arabic Typesetting" pitchFamily="66" charset="-78"/>
              </a:rPr>
              <a:t>“Створення</a:t>
            </a:r>
            <a:r>
              <a:rPr lang="uk-UA" sz="3600" b="1" dirty="0" smtClean="0">
                <a:solidFill>
                  <a:schemeClr val="tx2">
                    <a:lumMod val="50000"/>
                  </a:schemeClr>
                </a:solidFill>
                <a:cs typeface="Arabic Typesetting" pitchFamily="66" charset="-78"/>
              </a:rPr>
              <a:t> </a:t>
            </a:r>
            <a:r>
              <a:rPr lang="uk-UA" sz="3600" b="1" dirty="0" err="1" smtClean="0">
                <a:solidFill>
                  <a:schemeClr val="tx2">
                    <a:lumMod val="50000"/>
                  </a:schemeClr>
                </a:solidFill>
                <a:cs typeface="Arabic Typesetting" pitchFamily="66" charset="-78"/>
              </a:rPr>
              <a:t>здоров‘язберігаючого</a:t>
            </a:r>
            <a:r>
              <a:rPr lang="uk-UA" sz="3600" b="1" dirty="0" smtClean="0">
                <a:solidFill>
                  <a:schemeClr val="tx2">
                    <a:lumMod val="50000"/>
                  </a:schemeClr>
                </a:solidFill>
                <a:cs typeface="Arabic Typesetting" pitchFamily="66" charset="-78"/>
              </a:rPr>
              <a:t> освітнього процесу у закладах </a:t>
            </a:r>
            <a:r>
              <a:rPr lang="uk-UA" sz="3600" b="1" dirty="0" err="1" smtClean="0">
                <a:solidFill>
                  <a:schemeClr val="tx2">
                    <a:lumMod val="50000"/>
                  </a:schemeClr>
                </a:solidFill>
                <a:cs typeface="Arabic Typesetting" pitchFamily="66" charset="-78"/>
              </a:rPr>
              <a:t>передвищої</a:t>
            </a:r>
            <a:r>
              <a:rPr lang="uk-UA" sz="3600" b="1" dirty="0" smtClean="0">
                <a:solidFill>
                  <a:schemeClr val="tx2">
                    <a:lumMod val="50000"/>
                  </a:schemeClr>
                </a:solidFill>
                <a:cs typeface="Arabic Typesetting" pitchFamily="66" charset="-78"/>
              </a:rPr>
              <a:t> </a:t>
            </a:r>
            <a:r>
              <a:rPr lang="uk-UA" sz="3600" b="1" dirty="0" err="1" smtClean="0">
                <a:solidFill>
                  <a:schemeClr val="tx2">
                    <a:lumMod val="50000"/>
                  </a:schemeClr>
                </a:solidFill>
                <a:cs typeface="Arabic Typesetting" pitchFamily="66" charset="-78"/>
              </a:rPr>
              <a:t>освіти”</a:t>
            </a:r>
            <a:endParaRPr lang="uk-UA" sz="3600" b="1" dirty="0">
              <a:solidFill>
                <a:schemeClr val="tx2">
                  <a:lumMod val="50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886200"/>
            <a:ext cx="6120680" cy="1752600"/>
          </a:xfrm>
        </p:spPr>
        <p:txBody>
          <a:bodyPr>
            <a:normAutofit/>
          </a:bodyPr>
          <a:lstStyle/>
          <a:p>
            <a:pPr algn="r"/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  <a:cs typeface="Aharoni" pitchFamily="2" charset="-79"/>
              </a:rPr>
              <a:t>"Або ви турбуєтесь про своє здоров’я,</a:t>
            </a:r>
          </a:p>
          <a:p>
            <a:pPr algn="r"/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  <a:cs typeface="Aharoni" pitchFamily="2" charset="-79"/>
              </a:rPr>
              <a:t> або воно потурбує </a:t>
            </a:r>
            <a:r>
              <a:rPr lang="uk-UA" sz="2000" dirty="0" err="1" smtClean="0">
                <a:solidFill>
                  <a:schemeClr val="accent3">
                    <a:lumMod val="75000"/>
                  </a:schemeClr>
                </a:solidFill>
                <a:cs typeface="Aharoni" pitchFamily="2" charset="-79"/>
              </a:rPr>
              <a:t>вас.“</a:t>
            </a:r>
            <a:endParaRPr lang="uk-UA" sz="2000" dirty="0" smtClean="0">
              <a:solidFill>
                <a:schemeClr val="accent3">
                  <a:lumMod val="75000"/>
                </a:schemeClr>
              </a:solidFill>
              <a:cs typeface="Aharoni" pitchFamily="2" charset="-79"/>
            </a:endParaRPr>
          </a:p>
          <a:p>
            <a:pPr algn="r"/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Народна мудрість </a:t>
            </a:r>
          </a:p>
          <a:p>
            <a:endParaRPr lang="uk-UA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Методи гармонізації психофізичного стану</a:t>
            </a: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3. 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Ціннісно-смисловий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рівень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регуляції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психофізичного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стану  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b="1" i="1" u="sng" dirty="0" err="1" smtClean="0">
                <a:solidFill>
                  <a:schemeClr val="tx2">
                    <a:lumMod val="75000"/>
                  </a:schemeClr>
                </a:solidFill>
              </a:rPr>
              <a:t>вплив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 на думки, </a:t>
            </a:r>
            <a:r>
              <a:rPr lang="ru-RU" b="1" i="1" u="sng" dirty="0" err="1" smtClean="0">
                <a:solidFill>
                  <a:schemeClr val="tx2">
                    <a:lumMod val="75000"/>
                  </a:schemeClr>
                </a:solidFill>
              </a:rPr>
              <a:t>зміна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tx2">
                    <a:lumMod val="75000"/>
                  </a:schemeClr>
                </a:solidFill>
              </a:rPr>
              <a:t>світогляду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uk-UA" b="1" i="1" u="sng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fontAlgn="base"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Образа,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злість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невдоволення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критика себе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все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найшкідливіші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нашого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організму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емоції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Наш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мозок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викидає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гормони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стресу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будь-які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подразники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загрожують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нашому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спокою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При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зовсім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байдуже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реальні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вигадані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Тому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надуману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проблему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організм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відреагує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як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справжню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    Отже, важливо навчитись контролювати свої думки і емоції. Відомий дослідник стресу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Сельє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зазначав, що має значення не те, що з вами відбувається, а те, як ви це сприймаєте.</a:t>
            </a:r>
          </a:p>
          <a:p>
            <a:pPr>
              <a:buNone/>
            </a:pP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600" b="1" i="1" dirty="0" smtClean="0">
                <a:solidFill>
                  <a:srgbClr val="C00000"/>
                </a:solidFill>
                <a:latin typeface="Constantia" pitchFamily="18" charset="0"/>
              </a:rPr>
              <a:t>Підсумок:</a:t>
            </a:r>
            <a:endParaRPr lang="uk-UA" sz="3600" b="1" i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Адекватне відношення до роботи і відведення їй належного місця у житті – найкраща профілактика професійного вигорання.</a:t>
            </a:r>
          </a:p>
          <a:p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algn="r">
              <a:buNone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Дивились двоє в одне вікно:</a:t>
            </a:r>
          </a:p>
          <a:p>
            <a:pPr algn="r">
              <a:buNone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один угледів саме багно.</a:t>
            </a:r>
          </a:p>
          <a:p>
            <a:pPr algn="r">
              <a:buNone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А інший -  листя дощем умите,</a:t>
            </a:r>
          </a:p>
          <a:p>
            <a:pPr algn="r">
              <a:buNone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блакитне небо і перші квіти.</a:t>
            </a:r>
          </a:p>
          <a:p>
            <a:pPr algn="r">
              <a:buNone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Побачив другий – весна давно!</a:t>
            </a:r>
          </a:p>
          <a:p>
            <a:pPr algn="r">
              <a:buNone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Дивились двоє в одне вікно…</a:t>
            </a:r>
            <a:endParaRPr lang="uk-UA" sz="2400" b="1" i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 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</a:rPr>
              <a:t>Здоров’язбережувальне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 середовище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– це середовище, у якому створюються такі умови, за яких дитина може усвідомити цінність свого здоров’я, оволодіти способами його збереження і навчитися способам саморегуляції, що дозволять їй зберегти здоров’я. Процес створення </a:t>
            </a:r>
            <a:r>
              <a:rPr lang="uk-UA" sz="2400" dirty="0" err="1" smtClean="0">
                <a:solidFill>
                  <a:schemeClr val="accent2">
                    <a:lumMod val="50000"/>
                  </a:schemeClr>
                </a:solidFill>
              </a:rPr>
              <a:t>здоров’язбережувального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 середовища ми визначаємо як комплекс змін традиційної системи, спрямованих на підвищення ефективності діяльності щодо збереження і зміцнення життєздатності учнів і педагогів у взаємозв’язку з корекцією їхньої внутрішньої картини здоров’я.</a:t>
            </a:r>
            <a:endParaRPr lang="uk-U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 </a:t>
            </a:r>
            <a:r>
              <a:rPr lang="ru-RU" sz="2400" dirty="0" smtClean="0"/>
              <a:t>„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Здоров'я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створюється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втрачається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людьми у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ситуаціях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їхнього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повсякденного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життя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: там, де вони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навчаються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працюють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розважаються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кохають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.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Здоров’я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створюється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в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процесі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піклування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про себе та про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інших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завдяки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умінням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приймати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рішення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здобувати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контроль над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обставинами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власного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життя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і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забезпечувати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таке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становище,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щоб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суспільство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в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якому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людина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живе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створювало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умови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для доброго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здоров’я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всіх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його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членів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”</a:t>
            </a:r>
          </a:p>
          <a:p>
            <a:endParaRPr lang="uk-UA" sz="28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</a:rPr>
              <a:t>Синдром </a:t>
            </a:r>
            <a:r>
              <a:rPr lang="ru-RU" sz="2800" b="1" u="sng" dirty="0" err="1" smtClean="0">
                <a:solidFill>
                  <a:schemeClr val="accent3">
                    <a:lumMod val="75000"/>
                  </a:schemeClr>
                </a:solidFill>
              </a:rPr>
              <a:t>професійного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2800" b="1" u="sng" dirty="0" smtClean="0">
                <a:solidFill>
                  <a:schemeClr val="accent3">
                    <a:lumMod val="75000"/>
                  </a:schemeClr>
                </a:solidFill>
              </a:rPr>
              <a:t>(емоційного)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u="sng" dirty="0" err="1" smtClean="0">
                <a:solidFill>
                  <a:schemeClr val="accent3">
                    <a:lumMod val="75000"/>
                  </a:schemeClr>
                </a:solidFill>
              </a:rPr>
              <a:t>вигорання</a:t>
            </a:r>
            <a:r>
              <a:rPr lang="ru-RU" sz="2800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uk-UA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Constantia" pitchFamily="18" charset="0"/>
              </a:rPr>
              <a:t>Синдром </a:t>
            </a:r>
            <a:r>
              <a:rPr lang="ru-RU" sz="2800" b="1" i="1" u="sng" dirty="0" err="1" smtClean="0">
                <a:solidFill>
                  <a:srgbClr val="002060"/>
                </a:solidFill>
                <a:latin typeface="Constantia" pitchFamily="18" charset="0"/>
              </a:rPr>
              <a:t>професійного</a:t>
            </a:r>
            <a:r>
              <a:rPr lang="ru-RU" sz="2800" b="1" i="1" u="sng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uk-UA" sz="2800" b="1" i="1" u="sng" dirty="0" smtClean="0">
                <a:solidFill>
                  <a:srgbClr val="002060"/>
                </a:solidFill>
                <a:latin typeface="Constantia" pitchFamily="18" charset="0"/>
              </a:rPr>
              <a:t>(емоційного)</a:t>
            </a:r>
            <a:r>
              <a:rPr lang="ru-RU" sz="2800" b="1" i="1" u="sng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u="sng" dirty="0" err="1" smtClean="0">
                <a:solidFill>
                  <a:srgbClr val="002060"/>
                </a:solidFill>
                <a:latin typeface="Constantia" pitchFamily="18" charset="0"/>
              </a:rPr>
              <a:t>вигорання</a:t>
            </a:r>
            <a:r>
              <a:rPr lang="ru-RU" sz="2800" u="sng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—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серйозна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недуга, яка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відносно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недавно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поповнила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Міжнародний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класифікатор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психічних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хвороб. </a:t>
            </a:r>
          </a:p>
          <a:p>
            <a:endParaRPr lang="uk-UA" sz="2800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Constantia" pitchFamily="18" charset="0"/>
              </a:rPr>
              <a:t>Існує так звана «група ризику» працівників, які найбільш схильні до вигорання – це ті, хто працює у сфері «людина-людина» і в силу своєї професії змушені багато і інтенсивно спілкуватись з іншими людьми. Факторами, які впливають на вигорання, є індивідуальні особливості нервової системи і темпераменту.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Швидше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«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вигорають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»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працівники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з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слабкою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нервовою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системою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ті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хто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має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інтровертований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характер,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індивідуальні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особливості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яких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не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поєднуються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з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вимогами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професій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типу «</a:t>
            </a:r>
            <a:r>
              <a:rPr lang="ru-RU" sz="2800" dirty="0" err="1" smtClean="0">
                <a:solidFill>
                  <a:srgbClr val="002060"/>
                </a:solidFill>
                <a:latin typeface="Constantia" pitchFamily="18" charset="0"/>
              </a:rPr>
              <a:t>людина-людина</a:t>
            </a:r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».</a:t>
            </a:r>
            <a:endParaRPr lang="uk-UA" sz="2800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Симптоми професійного вигорання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Autofit/>
          </a:bodyPr>
          <a:lstStyle/>
          <a:p>
            <a:pPr fontAlgn="base"/>
            <a:r>
              <a:rPr lang="uk-UA" sz="1600" b="1" u="sng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Психофізичні симптоми:</a:t>
            </a:r>
            <a:endParaRPr lang="uk-UA" sz="1600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pPr fontAlgn="base">
              <a:buNone/>
            </a:pP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почуття постійної, </a:t>
            </a:r>
            <a:r>
              <a:rPr lang="uk-UA" sz="1600" dirty="0" err="1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неминаючої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втоми не тільки по вечорах, але і зранку, відразу ж після сну (симптом хронічної втоми);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відчуття емоційного і фізичного виснаження;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зниження сприйнятливості і реактивності на зміни зовнішнього середовища (відсутність реакції цікавості та страху);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загальна </a:t>
            </a:r>
            <a:r>
              <a:rPr lang="uk-UA" sz="1600" dirty="0" err="1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астенізація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(слабість, зниження активності і енергії, погіршення біохімії крові і гормональних показників);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часті безпричинні головні болі, постійні розлади шлунково-кишкового тракту;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різка втрата чи різке збільшення ваги;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повне чи часткове безсоння (швидке засипання і відсутність сну раннім ранком, починаючи з 4 год., або ж навпаки, нездатність заснути до 2—3 год. ночі і «важке» пробудження вранці, коли потрібно вставати па роботу);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постійний загальмований, сонливий стан і бажання спати протягом усього дня;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задишка або порушення дихання при фізичному чи емоційному навантаженні;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помітне зниження зовнішньої і внутрішньої сенсорної чутливості: погіршення зору, слуху, нюху і дотику, втрата внутрішніх, тілесних відчуттів.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endParaRPr lang="uk-UA" sz="1600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endParaRPr lang="uk-UA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Симптоми професійного вигорання</a:t>
            </a:r>
            <a:endParaRPr lang="uk-UA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uk-UA" b="1" dirty="0" smtClean="0"/>
              <a:t> </a:t>
            </a:r>
            <a:r>
              <a:rPr lang="uk-UA" b="1" u="sng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Соціально-психологічні симптоми: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endParaRPr lang="uk-UA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pPr fontAlgn="base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   - байдужість, нудьга, пасивність і депресія (знижений емоційний тонус, почуття пригніченості);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підвищена дратівливість на незначні, дрібні події — часті нервові «зриви» (вибухи невмотивованого гніву чи відмова від спілкування, «відхід у себе»);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постійне переживання негативних емоцій, для яких у зовнішній ситуації причин немає (почуття провини, невпевненості, образи, підозри, сорому);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почуття неусвідомленого занепокоєння і підвищеної тривожності (відчуття, що «щось не так. як треба»);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почуття </a:t>
            </a:r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гіпервідповідальності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і постійний страх, що щось «не вийде», чи з чимось не вдасться впоратися;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загальна негативна установка на життєві і професійні перспективи (типу «Як не намагайся, все одно нічого не вийде»).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endParaRPr lang="uk-UA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Симптоми професійного вигорання</a:t>
            </a:r>
            <a:endParaRPr lang="uk-UA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Autofit/>
          </a:bodyPr>
          <a:lstStyle/>
          <a:p>
            <a:pPr fontAlgn="base"/>
            <a:r>
              <a:rPr lang="uk-UA" sz="1800" b="1" u="sng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Поведінкові симптоми:</a:t>
            </a:r>
            <a:r>
              <a:rPr lang="ru-RU" sz="1800" b="1" u="sng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endParaRPr lang="uk-UA" sz="1800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pPr fontAlgn="base">
              <a:buNone/>
            </a:pP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      - відчуття, що робота стає все важчою і важчою, а виконувати її — все складніше і складніше;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співробітник помітно змінює свій робочий режим дня (рано приходить на роботу і пізно йде або, навпаки, пізно приходить на роботу і рано йде);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незалежно від об'єктивної необхідності, працівник постійно бере роботу додому, але вдома її не робить;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керівник відмовляється від прийняття рішень, формулюючи різні причини для пояснень собі й іншим;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відчуття, що все марно, зневіра, зниження ентузіазму стосовно роботи, байдужість до результатів;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невиконання важливих, пріоритетних завдань і «</a:t>
            </a:r>
            <a:r>
              <a:rPr lang="uk-UA" sz="1800" dirty="0" err="1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застрягання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» на дрібних деталях, витрата більшої частини робочого часу на погано усвідомлюване чи неусвідомлюване виконання автоматичних і елементарних дій;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дистанціювання від співробітників і учнів, підвищення неадекватної критичності;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- зловживання алкоголем, різке зростання викурених за день цигарок, вживання наркотиків.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 </a:t>
            </a:r>
            <a:endParaRPr lang="uk-UA" sz="18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Методи гармонізації психофізичного стану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</a:br>
            <a:endParaRPr lang="uk-UA" sz="3200" b="1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b="1" i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.  Фізіологічний рівень регуляції психофізичного стану  </a:t>
            </a:r>
            <a:r>
              <a:rPr lang="uk-UA" sz="2000" b="1" i="1" u="sng" dirty="0" smtClean="0">
                <a:solidFill>
                  <a:schemeClr val="tx2">
                    <a:lumMod val="50000"/>
                  </a:schemeClr>
                </a:solidFill>
              </a:rPr>
              <a:t>(вплив на фізичне тіло):</a:t>
            </a:r>
            <a:r>
              <a:rPr lang="ru-RU" sz="2000" b="1" i="1" u="sng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достатньо тривалий і якісний сон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збалансоване, насичене вітамінами і мінералами харчування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достатнє фізичне навантаження, заняття спортом, ранкова гімнастика;</a:t>
            </a:r>
            <a:endParaRPr lang="uk-UA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- танці;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фітотерапія, гомеопатія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масаж;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терапія кольором;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err="1" smtClean="0">
                <a:solidFill>
                  <a:schemeClr val="tx2">
                    <a:lumMod val="50000"/>
                  </a:schemeClr>
                </a:solidFill>
              </a:rPr>
              <a:t>ароматерапія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терапія мінералами:дихальні вправи;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лазня і водні процедури.</a:t>
            </a:r>
            <a:endParaRPr lang="uk-U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Методи гармонізації психофізичного стану</a:t>
            </a: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uk-UA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uk-UA" sz="2400" b="1" i="1" dirty="0" smtClean="0"/>
              <a:t>2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</a:rPr>
              <a:t>Емоційно-вольова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</a:rPr>
              <a:t>регуляція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</a:rPr>
              <a:t>психофізичного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стану </a:t>
            </a:r>
            <a:r>
              <a:rPr lang="ru-RU" sz="2400" b="1" i="1" u="sng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400" b="1" i="1" u="sng" dirty="0" err="1" smtClean="0">
                <a:solidFill>
                  <a:schemeClr val="tx2">
                    <a:lumMod val="50000"/>
                  </a:schemeClr>
                </a:solidFill>
              </a:rPr>
              <a:t>вплив</a:t>
            </a:r>
            <a:r>
              <a:rPr lang="ru-RU" sz="2400" b="1" i="1" u="sng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400" b="1" i="1" u="sng" dirty="0" err="1" smtClean="0">
                <a:solidFill>
                  <a:schemeClr val="tx2">
                    <a:lumMod val="50000"/>
                  </a:schemeClr>
                </a:solidFill>
              </a:rPr>
              <a:t>емоційний</a:t>
            </a:r>
            <a:r>
              <a:rPr lang="ru-RU" sz="2400" b="1" i="1" u="sng" dirty="0" smtClean="0">
                <a:solidFill>
                  <a:schemeClr val="tx2">
                    <a:lumMod val="50000"/>
                  </a:schemeClr>
                </a:solidFill>
              </a:rPr>
              <a:t> стан):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гумор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fontAlgn="base">
              <a:buNone/>
            </a:pP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- музика;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спілкування з сім’єю, друзями;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fontAlgn="base">
              <a:buNone/>
            </a:pPr>
            <a:r>
              <a:rPr lang="uk-UA" sz="2400" i="1" dirty="0" err="1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uk-UA" sz="2400" b="1" i="1" dirty="0" err="1" smtClean="0">
                <a:solidFill>
                  <a:schemeClr val="tx2">
                    <a:lumMod val="50000"/>
                  </a:schemeClr>
                </a:solidFill>
              </a:rPr>
              <a:t>заняття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 улюбленою справою, хобі;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 -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</a:rPr>
              <a:t>спілкування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природою;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</a:rPr>
              <a:t>спілкування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</a:rPr>
              <a:t>тваринами</a:t>
            </a:r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медитації, візуалізації;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- аутотренінги.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425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“Створення здоров‘язберігаючого освітнього процесу у закладах передвищої освіти”</vt:lpstr>
      <vt:lpstr>Слайд 2</vt:lpstr>
      <vt:lpstr>Слайд 3</vt:lpstr>
      <vt:lpstr>Синдром професійного (емоційного) вигорання </vt:lpstr>
      <vt:lpstr>Симптоми професійного вигорання</vt:lpstr>
      <vt:lpstr>Симптоми професійного вигорання</vt:lpstr>
      <vt:lpstr>Симптоми професійного вигорання</vt:lpstr>
      <vt:lpstr>Методи гармонізації психофізичного стану </vt:lpstr>
      <vt:lpstr>Методи гармонізації психофізичного стану </vt:lpstr>
      <vt:lpstr>Методи гармонізації психофізичного стану </vt:lpstr>
      <vt:lpstr>Підсумок: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“Створення здоров‘язберігаючого освітнього процесу у закладах передвищої освіти”</dc:title>
  <dc:creator>Asus</dc:creator>
  <cp:lastModifiedBy>Asus</cp:lastModifiedBy>
  <cp:revision>10</cp:revision>
  <dcterms:created xsi:type="dcterms:W3CDTF">2022-01-10T10:57:42Z</dcterms:created>
  <dcterms:modified xsi:type="dcterms:W3CDTF">2023-01-31T06:41:46Z</dcterms:modified>
</cp:coreProperties>
</file>